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6B715F-1692-4F6E-BE0D-A8B74CFC19E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9621A8-F68D-4F0D-993F-0B4F18DD81C2}">
      <dgm:prSet/>
      <dgm:spPr/>
      <dgm:t>
        <a:bodyPr/>
        <a:lstStyle/>
        <a:p>
          <a:pPr rtl="0"/>
          <a:r>
            <a:rPr lang="tr-TR" dirty="0" smtClean="0"/>
            <a:t>Merkezi Sınavla yerleştirme</a:t>
          </a:r>
          <a:endParaRPr lang="tr-TR" dirty="0"/>
        </a:p>
      </dgm:t>
    </dgm:pt>
    <dgm:pt modelId="{FBF7FB72-A4D4-4AA9-B55D-BA2300611DF4}" type="parTrans" cxnId="{0D79E5B9-F384-49B7-A209-F27DA1612D30}">
      <dgm:prSet/>
      <dgm:spPr/>
      <dgm:t>
        <a:bodyPr/>
        <a:lstStyle/>
        <a:p>
          <a:endParaRPr lang="tr-TR"/>
        </a:p>
      </dgm:t>
    </dgm:pt>
    <dgm:pt modelId="{F7314E43-AD78-4EDF-BB8A-7C75A4DEB892}" type="sibTrans" cxnId="{0D79E5B9-F384-49B7-A209-F27DA1612D30}">
      <dgm:prSet/>
      <dgm:spPr/>
      <dgm:t>
        <a:bodyPr/>
        <a:lstStyle/>
        <a:p>
          <a:endParaRPr lang="tr-TR"/>
        </a:p>
      </dgm:t>
    </dgm:pt>
    <dgm:pt modelId="{79DE9D1C-6510-47EF-9575-E287065E4AA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tr-TR" dirty="0" smtClean="0"/>
            <a:t>Yerel Yerleştirme(Adrese dayalı)</a:t>
          </a:r>
          <a:endParaRPr lang="tr-TR" dirty="0"/>
        </a:p>
      </dgm:t>
    </dgm:pt>
    <dgm:pt modelId="{2D893E2E-2725-4CC2-9B01-0D40B6A66AD2}" type="parTrans" cxnId="{136ACBB4-1451-4725-90A4-E84B4119EAE6}">
      <dgm:prSet/>
      <dgm:spPr/>
      <dgm:t>
        <a:bodyPr/>
        <a:lstStyle/>
        <a:p>
          <a:endParaRPr lang="tr-TR"/>
        </a:p>
      </dgm:t>
    </dgm:pt>
    <dgm:pt modelId="{D0D3351D-7E2F-431F-AE83-274CF70826CD}" type="sibTrans" cxnId="{136ACBB4-1451-4725-90A4-E84B4119EAE6}">
      <dgm:prSet/>
      <dgm:spPr/>
      <dgm:t>
        <a:bodyPr/>
        <a:lstStyle/>
        <a:p>
          <a:endParaRPr lang="tr-TR"/>
        </a:p>
      </dgm:t>
    </dgm:pt>
    <dgm:pt modelId="{A54E6C72-836A-4308-934E-CA457848DBD9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dirty="0" smtClean="0"/>
            <a:t>Özel yetenek sınavı ile yerleştirme</a:t>
          </a:r>
          <a:endParaRPr lang="tr-TR" dirty="0"/>
        </a:p>
      </dgm:t>
    </dgm:pt>
    <dgm:pt modelId="{736152FF-C801-436A-B629-C307D2201F9D}" type="parTrans" cxnId="{62E95ADD-F803-476C-9D0F-2270A2266B18}">
      <dgm:prSet/>
      <dgm:spPr/>
      <dgm:t>
        <a:bodyPr/>
        <a:lstStyle/>
        <a:p>
          <a:endParaRPr lang="tr-TR"/>
        </a:p>
      </dgm:t>
    </dgm:pt>
    <dgm:pt modelId="{83EFE95A-FE34-4FA0-892F-20D081C88093}" type="sibTrans" cxnId="{62E95ADD-F803-476C-9D0F-2270A2266B18}">
      <dgm:prSet/>
      <dgm:spPr/>
      <dgm:t>
        <a:bodyPr/>
        <a:lstStyle/>
        <a:p>
          <a:endParaRPr lang="tr-TR"/>
        </a:p>
      </dgm:t>
    </dgm:pt>
    <dgm:pt modelId="{EFA65A90-5543-40FE-A155-6767BDFD5916}" type="pres">
      <dgm:prSet presAssocID="{776B715F-1692-4F6E-BE0D-A8B74CFC19E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E0CC294-86DE-45DC-9CF1-BDB148C9B078}" type="pres">
      <dgm:prSet presAssocID="{759621A8-F68D-4F0D-993F-0B4F18DD81C2}" presName="horFlow" presStyleCnt="0"/>
      <dgm:spPr/>
    </dgm:pt>
    <dgm:pt modelId="{1F5FA120-FE1A-4FA0-8F6A-69425653DCA7}" type="pres">
      <dgm:prSet presAssocID="{759621A8-F68D-4F0D-993F-0B4F18DD81C2}" presName="bigChev" presStyleLbl="node1" presStyleIdx="0" presStyleCnt="1" custScaleX="80424" custScaleY="90503" custLinFactNeighborX="35980" custLinFactNeighborY="-74328"/>
      <dgm:spPr/>
    </dgm:pt>
    <dgm:pt modelId="{D10DC0DD-DB9F-4B6C-8E3C-4EE52BE26984}" type="pres">
      <dgm:prSet presAssocID="{2D893E2E-2725-4CC2-9B01-0D40B6A66AD2}" presName="parTrans" presStyleCnt="0"/>
      <dgm:spPr/>
    </dgm:pt>
    <dgm:pt modelId="{1F4D34BC-419F-429D-A547-8CBA0E2EF33C}" type="pres">
      <dgm:prSet presAssocID="{79DE9D1C-6510-47EF-9575-E287065E4AAB}" presName="node" presStyleLbl="alignAccFollowNode1" presStyleIdx="0" presStyleCnt="2" custLinFactX="68341" custLinFactNeighborX="100000" custLinFactNeighborY="-85031">
        <dgm:presLayoutVars>
          <dgm:bulletEnabled val="1"/>
        </dgm:presLayoutVars>
      </dgm:prSet>
      <dgm:spPr/>
    </dgm:pt>
    <dgm:pt modelId="{C1A851D3-5CAD-4A9A-AB7A-844085CB09AF}" type="pres">
      <dgm:prSet presAssocID="{D0D3351D-7E2F-431F-AE83-274CF70826CD}" presName="sibTrans" presStyleCnt="0"/>
      <dgm:spPr/>
    </dgm:pt>
    <dgm:pt modelId="{BEEF1F93-FF47-495D-BE0C-3D3C96A127D4}" type="pres">
      <dgm:prSet presAssocID="{A54E6C72-836A-4308-934E-CA457848DBD9}" presName="node" presStyleLbl="alignAccFollowNode1" presStyleIdx="1" presStyleCnt="2" custLinFactX="-58454" custLinFactNeighborX="-100000" custLinFactNeighborY="22163">
        <dgm:presLayoutVars>
          <dgm:bulletEnabled val="1"/>
        </dgm:presLayoutVars>
      </dgm:prSet>
      <dgm:spPr/>
    </dgm:pt>
  </dgm:ptLst>
  <dgm:cxnLst>
    <dgm:cxn modelId="{136ACBB4-1451-4725-90A4-E84B4119EAE6}" srcId="{759621A8-F68D-4F0D-993F-0B4F18DD81C2}" destId="{79DE9D1C-6510-47EF-9575-E287065E4AAB}" srcOrd="0" destOrd="0" parTransId="{2D893E2E-2725-4CC2-9B01-0D40B6A66AD2}" sibTransId="{D0D3351D-7E2F-431F-AE83-274CF70826CD}"/>
    <dgm:cxn modelId="{EDD77F05-7EAE-4509-B71A-F48C7448CAF2}" type="presOf" srcId="{79DE9D1C-6510-47EF-9575-E287065E4AAB}" destId="{1F4D34BC-419F-429D-A547-8CBA0E2EF33C}" srcOrd="0" destOrd="0" presId="urn:microsoft.com/office/officeart/2005/8/layout/lProcess3"/>
    <dgm:cxn modelId="{156DACC9-77C1-4274-9F7E-3D09148637DF}" type="presOf" srcId="{759621A8-F68D-4F0D-993F-0B4F18DD81C2}" destId="{1F5FA120-FE1A-4FA0-8F6A-69425653DCA7}" srcOrd="0" destOrd="0" presId="urn:microsoft.com/office/officeart/2005/8/layout/lProcess3"/>
    <dgm:cxn modelId="{0D79E5B9-F384-49B7-A209-F27DA1612D30}" srcId="{776B715F-1692-4F6E-BE0D-A8B74CFC19E9}" destId="{759621A8-F68D-4F0D-993F-0B4F18DD81C2}" srcOrd="0" destOrd="0" parTransId="{FBF7FB72-A4D4-4AA9-B55D-BA2300611DF4}" sibTransId="{F7314E43-AD78-4EDF-BB8A-7C75A4DEB892}"/>
    <dgm:cxn modelId="{62E95ADD-F803-476C-9D0F-2270A2266B18}" srcId="{759621A8-F68D-4F0D-993F-0B4F18DD81C2}" destId="{A54E6C72-836A-4308-934E-CA457848DBD9}" srcOrd="1" destOrd="0" parTransId="{736152FF-C801-436A-B629-C307D2201F9D}" sibTransId="{83EFE95A-FE34-4FA0-892F-20D081C88093}"/>
    <dgm:cxn modelId="{83F4CC58-42A2-4DAB-8030-99C8D97F8CD7}" type="presOf" srcId="{A54E6C72-836A-4308-934E-CA457848DBD9}" destId="{BEEF1F93-FF47-495D-BE0C-3D3C96A127D4}" srcOrd="0" destOrd="0" presId="urn:microsoft.com/office/officeart/2005/8/layout/lProcess3"/>
    <dgm:cxn modelId="{85C370CA-80E1-4985-98F7-B6DB7111728A}" type="presOf" srcId="{776B715F-1692-4F6E-BE0D-A8B74CFC19E9}" destId="{EFA65A90-5543-40FE-A155-6767BDFD5916}" srcOrd="0" destOrd="0" presId="urn:microsoft.com/office/officeart/2005/8/layout/lProcess3"/>
    <dgm:cxn modelId="{B6EB6109-59BB-4F30-9ADE-8FDD216C4AD0}" type="presParOf" srcId="{EFA65A90-5543-40FE-A155-6767BDFD5916}" destId="{DE0CC294-86DE-45DC-9CF1-BDB148C9B078}" srcOrd="0" destOrd="0" presId="urn:microsoft.com/office/officeart/2005/8/layout/lProcess3"/>
    <dgm:cxn modelId="{45FE5D91-9C02-4935-BDF8-498A20009ECD}" type="presParOf" srcId="{DE0CC294-86DE-45DC-9CF1-BDB148C9B078}" destId="{1F5FA120-FE1A-4FA0-8F6A-69425653DCA7}" srcOrd="0" destOrd="0" presId="urn:microsoft.com/office/officeart/2005/8/layout/lProcess3"/>
    <dgm:cxn modelId="{EC470E08-28A4-4BF9-B565-49B009DA746E}" type="presParOf" srcId="{DE0CC294-86DE-45DC-9CF1-BDB148C9B078}" destId="{D10DC0DD-DB9F-4B6C-8E3C-4EE52BE26984}" srcOrd="1" destOrd="0" presId="urn:microsoft.com/office/officeart/2005/8/layout/lProcess3"/>
    <dgm:cxn modelId="{B434CB40-C925-4BB8-A0ED-B3E24E746E88}" type="presParOf" srcId="{DE0CC294-86DE-45DC-9CF1-BDB148C9B078}" destId="{1F4D34BC-419F-429D-A547-8CBA0E2EF33C}" srcOrd="2" destOrd="0" presId="urn:microsoft.com/office/officeart/2005/8/layout/lProcess3"/>
    <dgm:cxn modelId="{577FA410-938C-4D23-876C-B5F3ADE3C26D}" type="presParOf" srcId="{DE0CC294-86DE-45DC-9CF1-BDB148C9B078}" destId="{C1A851D3-5CAD-4A9A-AB7A-844085CB09AF}" srcOrd="3" destOrd="0" presId="urn:microsoft.com/office/officeart/2005/8/layout/lProcess3"/>
    <dgm:cxn modelId="{EDE3D771-C375-4613-9FEA-787B3D92BE54}" type="presParOf" srcId="{DE0CC294-86DE-45DC-9CF1-BDB148C9B078}" destId="{BEEF1F93-FF47-495D-BE0C-3D3C96A127D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DB79D-5575-4761-833C-103C4E9ECD1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48B71A0-81A1-4E83-9172-4C2A1EAD0A9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Anadolu Liseleri</a:t>
          </a:r>
          <a:endParaRPr lang="tr-TR" dirty="0">
            <a:solidFill>
              <a:schemeClr val="tx1"/>
            </a:solidFill>
          </a:endParaRPr>
        </a:p>
      </dgm:t>
    </dgm:pt>
    <dgm:pt modelId="{54E51C3B-BD79-42F5-9A48-9C3F43BFE14C}" type="parTrans" cxnId="{93BB5A43-EFCC-4A63-AA8C-F85E4FAFA0BE}">
      <dgm:prSet/>
      <dgm:spPr/>
      <dgm:t>
        <a:bodyPr/>
        <a:lstStyle/>
        <a:p>
          <a:endParaRPr lang="tr-TR"/>
        </a:p>
      </dgm:t>
    </dgm:pt>
    <dgm:pt modelId="{6D48D359-F753-4E5D-9885-001CB3F3301B}" type="sibTrans" cxnId="{93BB5A43-EFCC-4A63-AA8C-F85E4FAFA0BE}">
      <dgm:prSet/>
      <dgm:spPr/>
      <dgm:t>
        <a:bodyPr/>
        <a:lstStyle/>
        <a:p>
          <a:endParaRPr lang="tr-TR"/>
        </a:p>
      </dgm:t>
    </dgm:pt>
    <dgm:pt modelId="{69B2C4DA-764C-464E-B231-077B6D382BA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Mesleki ve Teknik Anadolu Liseleri </a:t>
          </a:r>
          <a:endParaRPr lang="tr-TR" dirty="0">
            <a:solidFill>
              <a:schemeClr val="tx1"/>
            </a:solidFill>
          </a:endParaRPr>
        </a:p>
      </dgm:t>
    </dgm:pt>
    <dgm:pt modelId="{50E5B186-0A64-4D41-8529-2071F620A976}" type="parTrans" cxnId="{4B157C43-6CB3-4205-985E-7C7FD310970D}">
      <dgm:prSet/>
      <dgm:spPr/>
      <dgm:t>
        <a:bodyPr/>
        <a:lstStyle/>
        <a:p>
          <a:endParaRPr lang="tr-TR"/>
        </a:p>
      </dgm:t>
    </dgm:pt>
    <dgm:pt modelId="{D9CA329F-A48C-4483-8CEF-D5DAEA18AD9E}" type="sibTrans" cxnId="{4B157C43-6CB3-4205-985E-7C7FD310970D}">
      <dgm:prSet/>
      <dgm:spPr/>
      <dgm:t>
        <a:bodyPr/>
        <a:lstStyle/>
        <a:p>
          <a:endParaRPr lang="tr-TR"/>
        </a:p>
      </dgm:t>
    </dgm:pt>
    <dgm:pt modelId="{18FD6707-B4F6-4869-A745-3FFC6BDF2908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Anadolu İmam‐Hatip Liseleri </a:t>
          </a:r>
          <a:endParaRPr lang="tr-TR" dirty="0">
            <a:solidFill>
              <a:schemeClr val="tx1"/>
            </a:solidFill>
          </a:endParaRPr>
        </a:p>
      </dgm:t>
    </dgm:pt>
    <dgm:pt modelId="{D87C4C50-A369-4656-A0B8-AFFB1D9D819F}" type="parTrans" cxnId="{6180D635-411C-4685-95A3-2483F5971D0B}">
      <dgm:prSet/>
      <dgm:spPr/>
      <dgm:t>
        <a:bodyPr/>
        <a:lstStyle/>
        <a:p>
          <a:endParaRPr lang="tr-TR"/>
        </a:p>
      </dgm:t>
    </dgm:pt>
    <dgm:pt modelId="{F44D6D2D-7136-406F-9239-CB7B39E5E779}" type="sibTrans" cxnId="{6180D635-411C-4685-95A3-2483F5971D0B}">
      <dgm:prSet/>
      <dgm:spPr/>
      <dgm:t>
        <a:bodyPr/>
        <a:lstStyle/>
        <a:p>
          <a:endParaRPr lang="tr-TR"/>
        </a:p>
      </dgm:t>
    </dgm:pt>
    <dgm:pt modelId="{9446C894-25B1-4D9C-B4C9-31D3AEB6FBE4}" type="pres">
      <dgm:prSet presAssocID="{569DB79D-5575-4761-833C-103C4E9ECD13}" presName="linearFlow" presStyleCnt="0">
        <dgm:presLayoutVars>
          <dgm:dir/>
          <dgm:resizeHandles val="exact"/>
        </dgm:presLayoutVars>
      </dgm:prSet>
      <dgm:spPr/>
    </dgm:pt>
    <dgm:pt modelId="{99D110A7-75DE-401D-A53D-4B554C748E02}" type="pres">
      <dgm:prSet presAssocID="{948B71A0-81A1-4E83-9172-4C2A1EAD0A93}" presName="composite" presStyleCnt="0"/>
      <dgm:spPr/>
    </dgm:pt>
    <dgm:pt modelId="{689CE965-1065-4F2D-AAA7-AD72066001BB}" type="pres">
      <dgm:prSet presAssocID="{948B71A0-81A1-4E83-9172-4C2A1EAD0A93}" presName="imgShp" presStyleLbl="fgImgPlace1" presStyleIdx="0" presStyleCnt="3"/>
      <dgm:spPr>
        <a:solidFill>
          <a:srgbClr val="FFFF00"/>
        </a:solidFill>
      </dgm:spPr>
    </dgm:pt>
    <dgm:pt modelId="{B455D9FB-7CE7-4FB4-A16D-738E80DC4021}" type="pres">
      <dgm:prSet presAssocID="{948B71A0-81A1-4E83-9172-4C2A1EAD0A93}" presName="txShp" presStyleLbl="node1" presStyleIdx="0" presStyleCnt="3">
        <dgm:presLayoutVars>
          <dgm:bulletEnabled val="1"/>
        </dgm:presLayoutVars>
      </dgm:prSet>
      <dgm:spPr/>
    </dgm:pt>
    <dgm:pt modelId="{EE310AA6-F0F1-4964-8699-4071D8DCD4A3}" type="pres">
      <dgm:prSet presAssocID="{6D48D359-F753-4E5D-9885-001CB3F3301B}" presName="spacing" presStyleCnt="0"/>
      <dgm:spPr/>
    </dgm:pt>
    <dgm:pt modelId="{85659B9A-DD88-4291-8684-8FFFD9811CEF}" type="pres">
      <dgm:prSet presAssocID="{69B2C4DA-764C-464E-B231-077B6D382BA1}" presName="composite" presStyleCnt="0"/>
      <dgm:spPr/>
    </dgm:pt>
    <dgm:pt modelId="{FE5249D6-5DFB-4ED9-82B8-513C57D1E5F9}" type="pres">
      <dgm:prSet presAssocID="{69B2C4DA-764C-464E-B231-077B6D382BA1}" presName="imgShp" presStyleLbl="fgImgPlace1" presStyleIdx="1" presStyleCnt="3"/>
      <dgm:spPr>
        <a:solidFill>
          <a:srgbClr val="FFFF00"/>
        </a:solidFill>
      </dgm:spPr>
    </dgm:pt>
    <dgm:pt modelId="{7E47A19D-6C8F-4138-BC8F-DF1B4A623F40}" type="pres">
      <dgm:prSet presAssocID="{69B2C4DA-764C-464E-B231-077B6D382BA1}" presName="txShp" presStyleLbl="node1" presStyleIdx="1" presStyleCnt="3">
        <dgm:presLayoutVars>
          <dgm:bulletEnabled val="1"/>
        </dgm:presLayoutVars>
      </dgm:prSet>
      <dgm:spPr/>
    </dgm:pt>
    <dgm:pt modelId="{B684BDF1-D97A-4874-AAF8-04E50AACA999}" type="pres">
      <dgm:prSet presAssocID="{D9CA329F-A48C-4483-8CEF-D5DAEA18AD9E}" presName="spacing" presStyleCnt="0"/>
      <dgm:spPr/>
    </dgm:pt>
    <dgm:pt modelId="{04D8D15A-849B-4054-B17B-11E4649F6ED5}" type="pres">
      <dgm:prSet presAssocID="{18FD6707-B4F6-4869-A745-3FFC6BDF2908}" presName="composite" presStyleCnt="0"/>
      <dgm:spPr/>
    </dgm:pt>
    <dgm:pt modelId="{402ACCD8-1A6D-48E3-9817-D108A89A8045}" type="pres">
      <dgm:prSet presAssocID="{18FD6707-B4F6-4869-A745-3FFC6BDF2908}" presName="imgShp" presStyleLbl="fgImgPlace1" presStyleIdx="2" presStyleCnt="3"/>
      <dgm:spPr>
        <a:solidFill>
          <a:srgbClr val="FFFF00"/>
        </a:solidFill>
      </dgm:spPr>
    </dgm:pt>
    <dgm:pt modelId="{A894F188-1C98-4499-BC1D-92178215BF71}" type="pres">
      <dgm:prSet presAssocID="{18FD6707-B4F6-4869-A745-3FFC6BDF2908}" presName="txShp" presStyleLbl="node1" presStyleIdx="2" presStyleCnt="3">
        <dgm:presLayoutVars>
          <dgm:bulletEnabled val="1"/>
        </dgm:presLayoutVars>
      </dgm:prSet>
      <dgm:spPr/>
    </dgm:pt>
  </dgm:ptLst>
  <dgm:cxnLst>
    <dgm:cxn modelId="{09474999-3AE3-4545-8D3E-7D984C9A0925}" type="presOf" srcId="{69B2C4DA-764C-464E-B231-077B6D382BA1}" destId="{7E47A19D-6C8F-4138-BC8F-DF1B4A623F40}" srcOrd="0" destOrd="0" presId="urn:microsoft.com/office/officeart/2005/8/layout/vList3"/>
    <dgm:cxn modelId="{6180D635-411C-4685-95A3-2483F5971D0B}" srcId="{569DB79D-5575-4761-833C-103C4E9ECD13}" destId="{18FD6707-B4F6-4869-A745-3FFC6BDF2908}" srcOrd="2" destOrd="0" parTransId="{D87C4C50-A369-4656-A0B8-AFFB1D9D819F}" sibTransId="{F44D6D2D-7136-406F-9239-CB7B39E5E779}"/>
    <dgm:cxn modelId="{FF07088F-0D0A-49A0-A1C6-48992319CE81}" type="presOf" srcId="{948B71A0-81A1-4E83-9172-4C2A1EAD0A93}" destId="{B455D9FB-7CE7-4FB4-A16D-738E80DC4021}" srcOrd="0" destOrd="0" presId="urn:microsoft.com/office/officeart/2005/8/layout/vList3"/>
    <dgm:cxn modelId="{93BB5A43-EFCC-4A63-AA8C-F85E4FAFA0BE}" srcId="{569DB79D-5575-4761-833C-103C4E9ECD13}" destId="{948B71A0-81A1-4E83-9172-4C2A1EAD0A93}" srcOrd="0" destOrd="0" parTransId="{54E51C3B-BD79-42F5-9A48-9C3F43BFE14C}" sibTransId="{6D48D359-F753-4E5D-9885-001CB3F3301B}"/>
    <dgm:cxn modelId="{A242233C-97C1-44A8-BB40-ED59C325FFF3}" type="presOf" srcId="{569DB79D-5575-4761-833C-103C4E9ECD13}" destId="{9446C894-25B1-4D9C-B4C9-31D3AEB6FBE4}" srcOrd="0" destOrd="0" presId="urn:microsoft.com/office/officeart/2005/8/layout/vList3"/>
    <dgm:cxn modelId="{4B157C43-6CB3-4205-985E-7C7FD310970D}" srcId="{569DB79D-5575-4761-833C-103C4E9ECD13}" destId="{69B2C4DA-764C-464E-B231-077B6D382BA1}" srcOrd="1" destOrd="0" parTransId="{50E5B186-0A64-4D41-8529-2071F620A976}" sibTransId="{D9CA329F-A48C-4483-8CEF-D5DAEA18AD9E}"/>
    <dgm:cxn modelId="{CF02D32D-DECD-4614-AF84-99FD63265C13}" type="presOf" srcId="{18FD6707-B4F6-4869-A745-3FFC6BDF2908}" destId="{A894F188-1C98-4499-BC1D-92178215BF71}" srcOrd="0" destOrd="0" presId="urn:microsoft.com/office/officeart/2005/8/layout/vList3"/>
    <dgm:cxn modelId="{77A6AA50-C454-410E-AC87-ABF796863288}" type="presParOf" srcId="{9446C894-25B1-4D9C-B4C9-31D3AEB6FBE4}" destId="{99D110A7-75DE-401D-A53D-4B554C748E02}" srcOrd="0" destOrd="0" presId="urn:microsoft.com/office/officeart/2005/8/layout/vList3"/>
    <dgm:cxn modelId="{BB6BE321-60B8-496C-A2FF-6435BBDF2489}" type="presParOf" srcId="{99D110A7-75DE-401D-A53D-4B554C748E02}" destId="{689CE965-1065-4F2D-AAA7-AD72066001BB}" srcOrd="0" destOrd="0" presId="urn:microsoft.com/office/officeart/2005/8/layout/vList3"/>
    <dgm:cxn modelId="{47B4366C-454B-4DED-B6AF-17AD07DFC266}" type="presParOf" srcId="{99D110A7-75DE-401D-A53D-4B554C748E02}" destId="{B455D9FB-7CE7-4FB4-A16D-738E80DC4021}" srcOrd="1" destOrd="0" presId="urn:microsoft.com/office/officeart/2005/8/layout/vList3"/>
    <dgm:cxn modelId="{1A4D381A-56B5-4E63-B8AE-F9BFD8808459}" type="presParOf" srcId="{9446C894-25B1-4D9C-B4C9-31D3AEB6FBE4}" destId="{EE310AA6-F0F1-4964-8699-4071D8DCD4A3}" srcOrd="1" destOrd="0" presId="urn:microsoft.com/office/officeart/2005/8/layout/vList3"/>
    <dgm:cxn modelId="{05923750-972C-4B63-8E87-6924E5DAF306}" type="presParOf" srcId="{9446C894-25B1-4D9C-B4C9-31D3AEB6FBE4}" destId="{85659B9A-DD88-4291-8684-8FFFD9811CEF}" srcOrd="2" destOrd="0" presId="urn:microsoft.com/office/officeart/2005/8/layout/vList3"/>
    <dgm:cxn modelId="{29EA44D0-F60E-45D5-8FB2-00906AF82479}" type="presParOf" srcId="{85659B9A-DD88-4291-8684-8FFFD9811CEF}" destId="{FE5249D6-5DFB-4ED9-82B8-513C57D1E5F9}" srcOrd="0" destOrd="0" presId="urn:microsoft.com/office/officeart/2005/8/layout/vList3"/>
    <dgm:cxn modelId="{417755D1-01CE-4DB5-B577-3D036D0F36A0}" type="presParOf" srcId="{85659B9A-DD88-4291-8684-8FFFD9811CEF}" destId="{7E47A19D-6C8F-4138-BC8F-DF1B4A623F40}" srcOrd="1" destOrd="0" presId="urn:microsoft.com/office/officeart/2005/8/layout/vList3"/>
    <dgm:cxn modelId="{978C57EF-B28A-4A36-A535-50A92B5F4561}" type="presParOf" srcId="{9446C894-25B1-4D9C-B4C9-31D3AEB6FBE4}" destId="{B684BDF1-D97A-4874-AAF8-04E50AACA999}" srcOrd="3" destOrd="0" presId="urn:microsoft.com/office/officeart/2005/8/layout/vList3"/>
    <dgm:cxn modelId="{F027FA3C-08F3-4835-9FC0-98D7C6326C7F}" type="presParOf" srcId="{9446C894-25B1-4D9C-B4C9-31D3AEB6FBE4}" destId="{04D8D15A-849B-4054-B17B-11E4649F6ED5}" srcOrd="4" destOrd="0" presId="urn:microsoft.com/office/officeart/2005/8/layout/vList3"/>
    <dgm:cxn modelId="{E0247423-FA24-4882-A6E3-38C8E67EB27D}" type="presParOf" srcId="{04D8D15A-849B-4054-B17B-11E4649F6ED5}" destId="{402ACCD8-1A6D-48E3-9817-D108A89A8045}" srcOrd="0" destOrd="0" presId="urn:microsoft.com/office/officeart/2005/8/layout/vList3"/>
    <dgm:cxn modelId="{A362636C-6F6A-44BC-96E1-497E3FFFA15F}" type="presParOf" srcId="{04D8D15A-849B-4054-B17B-11E4649F6ED5}" destId="{A894F188-1C98-4499-BC1D-92178215BF7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FA120-FE1A-4FA0-8F6A-69425653DCA7}">
      <dsp:nvSpPr>
        <dsp:cNvPr id="0" name=""/>
        <dsp:cNvSpPr/>
      </dsp:nvSpPr>
      <dsp:spPr>
        <a:xfrm>
          <a:off x="223594" y="90011"/>
          <a:ext cx="3811460" cy="17156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Merkezi Sınavla yerleştirme</a:t>
          </a:r>
          <a:endParaRPr lang="tr-TR" sz="3100" kern="1200" dirty="0"/>
        </a:p>
      </dsp:txBody>
      <dsp:txXfrm>
        <a:off x="1081419" y="90011"/>
        <a:ext cx="2095810" cy="1715650"/>
      </dsp:txXfrm>
    </dsp:sp>
    <dsp:sp modelId="{1F4D34BC-419F-429D-A547-8CBA0E2EF33C}">
      <dsp:nvSpPr>
        <dsp:cNvPr id="0" name=""/>
        <dsp:cNvSpPr/>
      </dsp:nvSpPr>
      <dsp:spPr>
        <a:xfrm>
          <a:off x="6436205" y="232259"/>
          <a:ext cx="3933542" cy="1573417"/>
        </a:xfrm>
        <a:prstGeom prst="chevron">
          <a:avLst/>
        </a:prstGeom>
        <a:solidFill>
          <a:srgbClr val="FFFF00">
            <a:alpha val="90000"/>
          </a:srgb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Yerel Yerleştirme(Adrese dayalı)</a:t>
          </a:r>
          <a:endParaRPr lang="tr-TR" sz="2000" kern="1200" dirty="0"/>
        </a:p>
      </dsp:txBody>
      <dsp:txXfrm>
        <a:off x="7222914" y="232259"/>
        <a:ext cx="2360125" cy="1573417"/>
      </dsp:txXfrm>
    </dsp:sp>
    <dsp:sp modelId="{BEEF1F93-FF47-495D-BE0C-3D3C96A127D4}">
      <dsp:nvSpPr>
        <dsp:cNvPr id="0" name=""/>
        <dsp:cNvSpPr/>
      </dsp:nvSpPr>
      <dsp:spPr>
        <a:xfrm>
          <a:off x="3730124" y="1918868"/>
          <a:ext cx="3933542" cy="1573417"/>
        </a:xfrm>
        <a:prstGeom prst="chevron">
          <a:avLst/>
        </a:prstGeom>
        <a:solidFill>
          <a:schemeClr val="accent6">
            <a:lumMod val="60000"/>
            <a:lumOff val="40000"/>
            <a:alpha val="90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Özel yetenek sınavı ile yerleştirme</a:t>
          </a:r>
          <a:endParaRPr lang="tr-TR" sz="2000" kern="1200" dirty="0"/>
        </a:p>
      </dsp:txBody>
      <dsp:txXfrm>
        <a:off x="4516833" y="1918868"/>
        <a:ext cx="2360125" cy="1573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D9FB-7CE7-4FB4-A16D-738E80DC4021}">
      <dsp:nvSpPr>
        <dsp:cNvPr id="0" name=""/>
        <dsp:cNvSpPr/>
      </dsp:nvSpPr>
      <dsp:spPr>
        <a:xfrm rot="10800000">
          <a:off x="2052056" y="1702"/>
          <a:ext cx="6992874" cy="1162774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751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Anadolu Liseleri</a:t>
          </a:r>
          <a:endParaRPr lang="tr-TR" sz="3200" kern="1200" dirty="0">
            <a:solidFill>
              <a:schemeClr val="tx1"/>
            </a:solidFill>
          </a:endParaRPr>
        </a:p>
      </dsp:txBody>
      <dsp:txXfrm rot="10800000">
        <a:off x="2342749" y="1702"/>
        <a:ext cx="6702181" cy="1162774"/>
      </dsp:txXfrm>
    </dsp:sp>
    <dsp:sp modelId="{689CE965-1065-4F2D-AAA7-AD72066001BB}">
      <dsp:nvSpPr>
        <dsp:cNvPr id="0" name=""/>
        <dsp:cNvSpPr/>
      </dsp:nvSpPr>
      <dsp:spPr>
        <a:xfrm>
          <a:off x="1470669" y="1702"/>
          <a:ext cx="1162774" cy="1162774"/>
        </a:xfrm>
        <a:prstGeom prst="ellipse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7A19D-6C8F-4138-BC8F-DF1B4A623F40}">
      <dsp:nvSpPr>
        <dsp:cNvPr id="0" name=""/>
        <dsp:cNvSpPr/>
      </dsp:nvSpPr>
      <dsp:spPr>
        <a:xfrm rot="10800000">
          <a:off x="2052056" y="1509566"/>
          <a:ext cx="6992874" cy="1162774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751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Mesleki ve Teknik Anadolu Liseleri </a:t>
          </a:r>
          <a:endParaRPr lang="tr-TR" sz="3200" kern="1200" dirty="0">
            <a:solidFill>
              <a:schemeClr val="tx1"/>
            </a:solidFill>
          </a:endParaRPr>
        </a:p>
      </dsp:txBody>
      <dsp:txXfrm rot="10800000">
        <a:off x="2342749" y="1509566"/>
        <a:ext cx="6702181" cy="1162774"/>
      </dsp:txXfrm>
    </dsp:sp>
    <dsp:sp modelId="{FE5249D6-5DFB-4ED9-82B8-513C57D1E5F9}">
      <dsp:nvSpPr>
        <dsp:cNvPr id="0" name=""/>
        <dsp:cNvSpPr/>
      </dsp:nvSpPr>
      <dsp:spPr>
        <a:xfrm>
          <a:off x="1470669" y="1509566"/>
          <a:ext cx="1162774" cy="1162774"/>
        </a:xfrm>
        <a:prstGeom prst="ellipse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4F188-1C98-4499-BC1D-92178215BF71}">
      <dsp:nvSpPr>
        <dsp:cNvPr id="0" name=""/>
        <dsp:cNvSpPr/>
      </dsp:nvSpPr>
      <dsp:spPr>
        <a:xfrm rot="10800000">
          <a:off x="2052056" y="3017429"/>
          <a:ext cx="6992874" cy="1162774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751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Anadolu İmam‐Hatip Liseleri </a:t>
          </a:r>
          <a:endParaRPr lang="tr-TR" sz="3200" kern="1200" dirty="0">
            <a:solidFill>
              <a:schemeClr val="tx1"/>
            </a:solidFill>
          </a:endParaRPr>
        </a:p>
      </dsp:txBody>
      <dsp:txXfrm rot="10800000">
        <a:off x="2342749" y="3017429"/>
        <a:ext cx="6702181" cy="1162774"/>
      </dsp:txXfrm>
    </dsp:sp>
    <dsp:sp modelId="{402ACCD8-1A6D-48E3-9817-D108A89A8045}">
      <dsp:nvSpPr>
        <dsp:cNvPr id="0" name=""/>
        <dsp:cNvSpPr/>
      </dsp:nvSpPr>
      <dsp:spPr>
        <a:xfrm>
          <a:off x="1470669" y="3017429"/>
          <a:ext cx="1162774" cy="1162774"/>
        </a:xfrm>
        <a:prstGeom prst="ellipse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80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47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12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12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49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800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892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1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01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01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2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47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25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07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1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4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3C1A-3FD9-468E-9EE4-8BFAF6E1E4AA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391E4D-3F54-458E-B3FD-336F1C8EDF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40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90255" y="263381"/>
            <a:ext cx="9144000" cy="2387600"/>
          </a:xfrm>
          <a:noFill/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Monotype Corsiva" panose="03010101010201010101" pitchFamily="66" charset="0"/>
              </a:rPr>
              <a:t>ORTAÖĞRETİM KURUM TÜRLERİ</a:t>
            </a: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892145" cy="2315185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                                  </a:t>
            </a:r>
            <a:r>
              <a:rPr lang="tr-TR" sz="43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HAZIRLAYAN</a:t>
            </a:r>
            <a:r>
              <a:rPr lang="tr-TR" sz="4300" dirty="0" smtClean="0"/>
              <a:t>: </a:t>
            </a:r>
            <a:r>
              <a:rPr lang="tr-TR" sz="4300" dirty="0" smtClean="0">
                <a:latin typeface="Monotype Corsiva" panose="03010101010201010101" pitchFamily="66" charset="0"/>
              </a:rPr>
              <a:t>Meral SERT</a:t>
            </a:r>
          </a:p>
          <a:p>
            <a:r>
              <a:rPr lang="tr-TR" sz="4300" dirty="0" smtClean="0">
                <a:latin typeface="Monotype Corsiva" panose="03010101010201010101" pitchFamily="66" charset="0"/>
              </a:rPr>
              <a:t>Rehber Öğretmen ve Psikolojik Danışman</a:t>
            </a:r>
            <a:endParaRPr lang="tr-TR" sz="43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546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MESLEKİ VE TEKNİK ANADOLU LİSELERİ</a:t>
            </a:r>
            <a:endParaRPr lang="tr-TR" sz="3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15671"/>
            <a:ext cx="10515600" cy="537607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Öğrenim süresi 4 yıldır.</a:t>
            </a:r>
            <a:endParaRPr lang="tr-TR" sz="2400" dirty="0"/>
          </a:p>
          <a:p>
            <a:r>
              <a:rPr lang="tr-TR" sz="2400" dirty="0" smtClean="0"/>
              <a:t>Tüm okul türlerinde olduğu gibi 9.sınıf eğitim programı ortaktır.</a:t>
            </a:r>
            <a:endParaRPr lang="tr-TR" sz="2400" dirty="0"/>
          </a:p>
          <a:p>
            <a:r>
              <a:rPr lang="tr-TR" sz="2400" dirty="0" smtClean="0"/>
              <a:t>9.sınıftan 10.sınıfa geçerken alan seçimi yapılır.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Örnek Okullar: </a:t>
            </a:r>
            <a:r>
              <a:rPr lang="tr-TR" sz="2400" dirty="0" smtClean="0"/>
              <a:t>Evliya </a:t>
            </a:r>
            <a:r>
              <a:rPr lang="tr-TR" sz="2400" dirty="0" err="1" smtClean="0"/>
              <a:t>Çelebi,Borsa</a:t>
            </a:r>
            <a:r>
              <a:rPr lang="tr-TR" sz="2400" dirty="0" smtClean="0"/>
              <a:t> İstanbul </a:t>
            </a:r>
            <a:r>
              <a:rPr lang="tr-TR" sz="2400" dirty="0" err="1" smtClean="0"/>
              <a:t>M.T.A.L,Türk</a:t>
            </a:r>
            <a:r>
              <a:rPr lang="tr-TR" sz="2400" dirty="0" smtClean="0"/>
              <a:t> Tekstil Vakfı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Örnek </a:t>
            </a:r>
            <a:r>
              <a:rPr lang="tr-TR" sz="2400" dirty="0" err="1" smtClean="0">
                <a:solidFill>
                  <a:srgbClr val="FF0000"/>
                </a:solidFill>
              </a:rPr>
              <a:t>Bölümler</a:t>
            </a:r>
            <a:r>
              <a:rPr lang="tr-TR" sz="2400" dirty="0" err="1" smtClean="0"/>
              <a:t>:Sağlık,çocuk</a:t>
            </a:r>
            <a:r>
              <a:rPr lang="tr-TR" sz="2400" dirty="0" smtClean="0"/>
              <a:t> </a:t>
            </a:r>
            <a:r>
              <a:rPr lang="tr-TR" sz="2400" dirty="0" err="1" smtClean="0"/>
              <a:t>gelişimi,yiyecek</a:t>
            </a:r>
            <a:r>
              <a:rPr lang="tr-TR" sz="2400" dirty="0" smtClean="0"/>
              <a:t> </a:t>
            </a:r>
            <a:r>
              <a:rPr lang="tr-TR" sz="2400" dirty="0" err="1" smtClean="0"/>
              <a:t>içecek,motorlu</a:t>
            </a:r>
            <a:r>
              <a:rPr lang="tr-TR" sz="2400" dirty="0" smtClean="0"/>
              <a:t> </a:t>
            </a:r>
            <a:r>
              <a:rPr lang="tr-TR" sz="2400" dirty="0" err="1" smtClean="0"/>
              <a:t>araçlar,elektrik-elektronik,bilişim,enerji</a:t>
            </a:r>
            <a:r>
              <a:rPr lang="tr-TR" sz="2400" dirty="0" smtClean="0"/>
              <a:t> </a:t>
            </a:r>
            <a:r>
              <a:rPr lang="tr-TR" sz="2400" dirty="0" err="1" smtClean="0"/>
              <a:t>sistemleri,makine,metal,mobilya,muhasebe</a:t>
            </a:r>
            <a:r>
              <a:rPr lang="tr-TR" sz="2400" dirty="0" smtClean="0"/>
              <a:t> vs.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582" y="3851565"/>
            <a:ext cx="3961073" cy="300643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04" y="4710546"/>
            <a:ext cx="4079731" cy="198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ANADOLU GÜZEL SANATLAR LİSESİ</a:t>
            </a:r>
            <a:endParaRPr lang="tr-TR" sz="3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9923" y="1368425"/>
            <a:ext cx="10515600" cy="4351338"/>
          </a:xfrm>
        </p:spPr>
        <p:txBody>
          <a:bodyPr/>
          <a:lstStyle/>
          <a:p>
            <a:r>
              <a:rPr lang="tr-TR" dirty="0" smtClean="0"/>
              <a:t>Öğrenim süresi 4 yıl</a:t>
            </a:r>
            <a:endParaRPr lang="tr-TR" dirty="0"/>
          </a:p>
          <a:p>
            <a:r>
              <a:rPr lang="tr-TR" dirty="0" smtClean="0"/>
              <a:t>Yatılı/gündüzlü eğitim öğretim verilir.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Anadolu Güzel Sanatlar Liselerinde</a:t>
            </a:r>
          </a:p>
          <a:p>
            <a:pPr lvl="1"/>
            <a:r>
              <a:rPr lang="tr-TR" dirty="0" smtClean="0"/>
              <a:t>Fonetik(Müzik)</a:t>
            </a:r>
          </a:p>
          <a:p>
            <a:pPr lvl="1"/>
            <a:r>
              <a:rPr lang="tr-TR" dirty="0" smtClean="0"/>
              <a:t>Plastik Sanatlar(</a:t>
            </a:r>
            <a:r>
              <a:rPr lang="tr-TR" dirty="0" err="1" smtClean="0"/>
              <a:t>resim,heykel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Drama(Sahne ve görüntü)sanatları bölümleri vardır.</a:t>
            </a:r>
          </a:p>
          <a:p>
            <a:r>
              <a:rPr lang="tr-TR" dirty="0" smtClean="0"/>
              <a:t>Bu okullara yetenek sınavı ile öğrenci alınır.</a:t>
            </a:r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Örnek</a:t>
            </a:r>
            <a:r>
              <a:rPr lang="tr-TR" dirty="0" err="1" smtClean="0"/>
              <a:t>:Güzel</a:t>
            </a:r>
            <a:r>
              <a:rPr lang="tr-TR" dirty="0" smtClean="0"/>
              <a:t> Sanatlar Lisesi(Müzik-Resim)</a:t>
            </a:r>
            <a:r>
              <a:rPr lang="tr-TR" dirty="0" smtClean="0">
                <a:solidFill>
                  <a:srgbClr val="FF0000"/>
                </a:solidFill>
              </a:rPr>
              <a:t>Çukurova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4554393"/>
            <a:ext cx="4793672" cy="233073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23" y="1531860"/>
            <a:ext cx="4417200" cy="26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SPOR LİSELERİ</a:t>
            </a: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0564" cy="4893830"/>
          </a:xfrm>
        </p:spPr>
        <p:txBody>
          <a:bodyPr/>
          <a:lstStyle/>
          <a:p>
            <a:r>
              <a:rPr lang="tr-TR" dirty="0" smtClean="0"/>
              <a:t>Spor liselerinin programlarının uygulanabileceği </a:t>
            </a:r>
          </a:p>
          <a:p>
            <a:r>
              <a:rPr lang="tr-TR" dirty="0" smtClean="0"/>
              <a:t>Kapalı spor salonu, futbol sahası ve benzeri spor alanları, yeterli spor araç gereci bulunan fiziki alt yapısı uygun olan okullardır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Bu okullara yetenek sınavı ile öğrenci alınmaktadır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Örnek: </a:t>
            </a:r>
            <a:r>
              <a:rPr lang="tr-TR" dirty="0" smtClean="0"/>
              <a:t>Adana Sarıçam Spor Lisesi</a:t>
            </a:r>
          </a:p>
          <a:p>
            <a:pPr marL="0" indent="0">
              <a:buNone/>
            </a:pPr>
            <a:r>
              <a:rPr lang="tr-TR" dirty="0" smtClean="0"/>
              <a:t>             Şehit Ahmet Mehmet Oruç Spor Lisesi(</a:t>
            </a:r>
            <a:r>
              <a:rPr lang="tr-TR" dirty="0" smtClean="0">
                <a:solidFill>
                  <a:srgbClr val="FF0000"/>
                </a:solidFill>
              </a:rPr>
              <a:t>Seyhan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43" y="3188091"/>
            <a:ext cx="2342857" cy="31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1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5076" y="365125"/>
            <a:ext cx="10298723" cy="1131166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                       </a:t>
            </a:r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Adrese </a:t>
            </a:r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dayalı öğrenci alan okullar</a:t>
            </a:r>
            <a:b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3338"/>
            <a:ext cx="10515600" cy="35618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Anadolu </a:t>
            </a:r>
            <a:r>
              <a:rPr lang="tr-TR" sz="2400" dirty="0" err="1" smtClean="0">
                <a:solidFill>
                  <a:srgbClr val="FF0000"/>
                </a:solidFill>
              </a:rPr>
              <a:t>Liseleri</a:t>
            </a:r>
            <a:r>
              <a:rPr lang="tr-TR" sz="2400" dirty="0" err="1" smtClean="0"/>
              <a:t>:Lokman</a:t>
            </a:r>
            <a:r>
              <a:rPr lang="tr-TR" sz="2400" dirty="0" smtClean="0"/>
              <a:t> </a:t>
            </a:r>
            <a:r>
              <a:rPr lang="tr-TR" sz="2400" dirty="0" err="1" smtClean="0"/>
              <a:t>Hekim,TOKİ</a:t>
            </a:r>
            <a:r>
              <a:rPr lang="tr-TR" sz="2400" dirty="0" smtClean="0"/>
              <a:t> </a:t>
            </a:r>
            <a:r>
              <a:rPr lang="tr-TR" sz="2400" dirty="0" err="1" smtClean="0"/>
              <a:t>Köprülü,Melikşah,Mehmet</a:t>
            </a:r>
            <a:r>
              <a:rPr lang="tr-TR" sz="2400" dirty="0" smtClean="0"/>
              <a:t> Akif İnan </a:t>
            </a:r>
            <a:r>
              <a:rPr lang="tr-TR" sz="2400" dirty="0" err="1" smtClean="0"/>
              <a:t>vs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Anadolu İmam Hatip </a:t>
            </a:r>
            <a:r>
              <a:rPr lang="tr-TR" sz="2400" dirty="0" err="1" smtClean="0">
                <a:solidFill>
                  <a:srgbClr val="FF0000"/>
                </a:solidFill>
              </a:rPr>
              <a:t>Liseleri</a:t>
            </a:r>
            <a:r>
              <a:rPr lang="tr-TR" sz="2400" dirty="0" err="1" smtClean="0"/>
              <a:t>:Hakkı</a:t>
            </a:r>
            <a:r>
              <a:rPr lang="tr-TR" sz="2400" dirty="0" smtClean="0"/>
              <a:t> Polat Kız </a:t>
            </a:r>
            <a:r>
              <a:rPr lang="tr-TR" sz="2400" dirty="0" err="1" smtClean="0"/>
              <a:t>A.İ.H.L,Hayret</a:t>
            </a:r>
            <a:r>
              <a:rPr lang="tr-TR" sz="2400" dirty="0" smtClean="0"/>
              <a:t> Efendi </a:t>
            </a:r>
            <a:r>
              <a:rPr lang="tr-TR" sz="2400" dirty="0" err="1" smtClean="0"/>
              <a:t>A.İ.H.L,Nizamülmülk</a:t>
            </a:r>
            <a:r>
              <a:rPr lang="tr-TR" sz="2400" dirty="0" smtClean="0"/>
              <a:t> A.İ.H.L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Mesleki Teknik </a:t>
            </a:r>
            <a:r>
              <a:rPr lang="tr-TR" sz="2400" dirty="0" err="1" smtClean="0">
                <a:solidFill>
                  <a:srgbClr val="FF0000"/>
                </a:solidFill>
              </a:rPr>
              <a:t>Liseleri</a:t>
            </a:r>
            <a:r>
              <a:rPr lang="tr-TR" sz="2400" dirty="0" err="1" smtClean="0"/>
              <a:t>:Atakent,Aziz</a:t>
            </a:r>
            <a:r>
              <a:rPr lang="tr-TR" sz="2400" dirty="0" smtClean="0"/>
              <a:t> </a:t>
            </a:r>
            <a:r>
              <a:rPr lang="tr-TR" sz="2400" dirty="0" err="1" smtClean="0"/>
              <a:t>Sancar,Mobil</a:t>
            </a:r>
            <a:r>
              <a:rPr lang="tr-TR" sz="2400" dirty="0" smtClean="0"/>
              <a:t> </a:t>
            </a:r>
            <a:r>
              <a:rPr lang="tr-TR" sz="2400" dirty="0" err="1" smtClean="0"/>
              <a:t>A.Ş,Gevher</a:t>
            </a:r>
            <a:r>
              <a:rPr lang="tr-TR" sz="2400" dirty="0" smtClean="0"/>
              <a:t> </a:t>
            </a:r>
            <a:r>
              <a:rPr lang="tr-TR" sz="2400" dirty="0" err="1" smtClean="0"/>
              <a:t>Nesibe,Kiremithane,Atatürk,Karşıyaka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898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6072"/>
          </a:xfrm>
        </p:spPr>
        <p:txBody>
          <a:bodyPr>
            <a:normAutofit fontScale="90000"/>
          </a:bodyPr>
          <a:lstStyle/>
          <a:p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+mn-ea"/>
                <a:cs typeface="+mn-cs"/>
              </a:rPr>
              <a:t>LİSELERE YERLEŞTİRME NASIL YAPILACAK?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679389"/>
              </p:ext>
            </p:extLst>
          </p:nvPr>
        </p:nvGraphicFramePr>
        <p:xfrm>
          <a:off x="838200" y="1825624"/>
          <a:ext cx="10515600" cy="4713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ikdörtgen 5"/>
          <p:cNvSpPr/>
          <p:nvPr/>
        </p:nvSpPr>
        <p:spPr>
          <a:xfrm>
            <a:off x="1716418" y="5571897"/>
            <a:ext cx="96373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Hiçbir okula yerleşemeyen öğrenci açık liseye kaydedilir.</a:t>
            </a:r>
          </a:p>
        </p:txBody>
      </p:sp>
    </p:spTree>
    <p:extLst>
      <p:ext uri="{BB962C8B-B14F-4D97-AF65-F5344CB8AC3E}">
        <p14:creationId xmlns:p14="http://schemas.microsoft.com/office/powerpoint/2010/main" val="38610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9637" y="624110"/>
            <a:ext cx="9716654" cy="1280890"/>
          </a:xfrm>
        </p:spPr>
        <p:txBody>
          <a:bodyPr>
            <a:normAutofit/>
          </a:bodyPr>
          <a:lstStyle/>
          <a:p>
            <a:r>
              <a:rPr lang="tr-TR" sz="3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MERKEZİ SINAV PUANI İLE ÖĞRENCİ ALAN OKULLAR</a:t>
            </a:r>
            <a:endParaRPr lang="tr-TR" sz="3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Fen Liseleri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Sosyal Bilimler Liseleri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Anadolu Liseleri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Mesleki ve Teknik Anadolu Liseleri 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Anadolu İmam‐Hatip Liseleri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196" y="3607103"/>
            <a:ext cx="3378849" cy="214745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528" y="1264555"/>
            <a:ext cx="3334830" cy="207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1354" y="338748"/>
            <a:ext cx="11482754" cy="1325563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YEREL YERLEŞTİRME İLE (</a:t>
            </a:r>
            <a:r>
              <a:rPr lang="tr-TR" sz="3200" dirty="0" smtClean="0">
                <a:latin typeface="Monotype Corsiva" panose="03010101010201010101" pitchFamily="66" charset="0"/>
              </a:rPr>
              <a:t>ADRESE </a:t>
            </a:r>
            <a:r>
              <a:rPr lang="tr-TR" sz="3200" dirty="0" smtClean="0">
                <a:latin typeface="Monotype Corsiva" panose="03010101010201010101" pitchFamily="66" charset="0"/>
              </a:rPr>
              <a:t>DAYALI</a:t>
            </a:r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)</a:t>
            </a:r>
            <a:b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ÖĞRENCİ </a:t>
            </a:r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ALAN OKULLAR</a:t>
            </a:r>
            <a:endParaRPr lang="tr-TR" sz="3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09320"/>
              </p:ext>
            </p:extLst>
          </p:nvPr>
        </p:nvGraphicFramePr>
        <p:xfrm>
          <a:off x="838200" y="1995055"/>
          <a:ext cx="10515600" cy="418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18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9112" y="677466"/>
            <a:ext cx="10199688" cy="662781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Monotype Corsiva" panose="03010101010201010101" pitchFamily="66" charset="0"/>
              </a:rPr>
              <a:t> ÖZEL </a:t>
            </a:r>
            <a:r>
              <a:rPr lang="tr-TR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YETENEK SINAVI İLE ÖĞRENCİ ALAN OKULLAR</a:t>
            </a:r>
            <a:endParaRPr lang="tr-TR" sz="3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6416964" y="1825625"/>
            <a:ext cx="4516582" cy="304410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Anadolu Güzel Sanatlar Lisesi</a:t>
            </a:r>
          </a:p>
        </p:txBody>
      </p:sp>
      <p:sp>
        <p:nvSpPr>
          <p:cNvPr id="5" name="Sağ Ok 4"/>
          <p:cNvSpPr/>
          <p:nvPr/>
        </p:nvSpPr>
        <p:spPr>
          <a:xfrm>
            <a:off x="2589212" y="3794197"/>
            <a:ext cx="4553528" cy="3063803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 Lisesi</a:t>
            </a:r>
          </a:p>
        </p:txBody>
      </p:sp>
    </p:spTree>
    <p:extLst>
      <p:ext uri="{BB962C8B-B14F-4D97-AF65-F5344CB8AC3E}">
        <p14:creationId xmlns:p14="http://schemas.microsoft.com/office/powerpoint/2010/main" val="386982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827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FEN LİSELERİ</a:t>
            </a: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7330" y="1412385"/>
            <a:ext cx="11071469" cy="4923759"/>
          </a:xfrm>
          <a:noFill/>
        </p:spPr>
        <p:txBody>
          <a:bodyPr>
            <a:normAutofit/>
          </a:bodyPr>
          <a:lstStyle/>
          <a:p>
            <a:r>
              <a:rPr lang="tr-TR" sz="2400" dirty="0" smtClean="0"/>
              <a:t>Öğrenim </a:t>
            </a:r>
            <a:r>
              <a:rPr lang="tr-TR" sz="2400" dirty="0" smtClean="0"/>
              <a:t>süresi 4 yıldır</a:t>
            </a:r>
          </a:p>
          <a:p>
            <a:r>
              <a:rPr lang="tr-TR" sz="2400" dirty="0" smtClean="0"/>
              <a:t>Yatılı/gündüzlü eğitim öğretim verir.</a:t>
            </a:r>
          </a:p>
          <a:p>
            <a:r>
              <a:rPr lang="tr-TR" sz="2400" dirty="0" smtClean="0"/>
              <a:t>Ders programında </a:t>
            </a:r>
            <a:r>
              <a:rPr lang="tr-TR" sz="2400" dirty="0" err="1" smtClean="0"/>
              <a:t>Fizik,kimya,biyoloji</a:t>
            </a:r>
            <a:r>
              <a:rPr lang="tr-TR" sz="2400" dirty="0" smtClean="0"/>
              <a:t> ve matematik derslerine ağırlık verilir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Örnek</a:t>
            </a:r>
            <a:r>
              <a:rPr lang="tr-TR" sz="2400" dirty="0" smtClean="0"/>
              <a:t>: Adana Fen Lisesi(Seyhan)</a:t>
            </a:r>
          </a:p>
          <a:p>
            <a:pPr marL="0" indent="0">
              <a:buNone/>
            </a:pPr>
            <a:r>
              <a:rPr lang="tr-TR" sz="2400" dirty="0" smtClean="0"/>
              <a:t>                 Seyhan İMKB Fen Lisesi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109" y="2955637"/>
            <a:ext cx="544252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SOSYAL BİLİMLER LİSELERİ</a:t>
            </a: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56146"/>
            <a:ext cx="11169073" cy="5366328"/>
          </a:xfrm>
          <a:noFill/>
        </p:spPr>
        <p:txBody>
          <a:bodyPr/>
          <a:lstStyle/>
          <a:p>
            <a:r>
              <a:rPr lang="tr-TR" sz="2400" dirty="0" smtClean="0"/>
              <a:t>Öğretim süresi  </a:t>
            </a:r>
            <a:r>
              <a:rPr lang="tr-TR" sz="2400" dirty="0" smtClean="0"/>
              <a:t> </a:t>
            </a:r>
            <a:r>
              <a:rPr lang="tr-TR" sz="2400" dirty="0" smtClean="0"/>
              <a:t>4 yıldır.</a:t>
            </a:r>
          </a:p>
          <a:p>
            <a:r>
              <a:rPr lang="tr-TR" sz="2400" dirty="0" smtClean="0"/>
              <a:t>Gündüzlü/yatılı olarak eğitim öğretim verir.</a:t>
            </a:r>
            <a:endParaRPr lang="tr-TR" sz="2400" dirty="0"/>
          </a:p>
          <a:p>
            <a:r>
              <a:rPr lang="tr-TR" sz="2400" dirty="0" smtClean="0"/>
              <a:t>Edebiyat ve Sosyal Bilimler alan derslerine ağırlık verilir.(</a:t>
            </a:r>
            <a:r>
              <a:rPr lang="tr-TR" sz="2400" dirty="0" err="1" smtClean="0"/>
              <a:t>Matematik,edebiyat,coğrafya,tarih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Örnek</a:t>
            </a:r>
            <a:r>
              <a:rPr lang="tr-TR" sz="2400" dirty="0" smtClean="0"/>
              <a:t>: Bahtiyar </a:t>
            </a:r>
            <a:r>
              <a:rPr lang="tr-TR" sz="2400" dirty="0" err="1" smtClean="0"/>
              <a:t>Vahapzade</a:t>
            </a:r>
            <a:r>
              <a:rPr lang="tr-TR" sz="2400" dirty="0" smtClean="0"/>
              <a:t> Sosyal Bilimler Lisesi(</a:t>
            </a:r>
            <a:r>
              <a:rPr lang="tr-TR" sz="2400" dirty="0" smtClean="0">
                <a:solidFill>
                  <a:srgbClr val="FF0000"/>
                </a:solidFill>
              </a:rPr>
              <a:t>Sarıçam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433454"/>
            <a:ext cx="3906982" cy="218901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054" y="1256146"/>
            <a:ext cx="2900218" cy="247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ANADOLU LİSELERİ</a:t>
            </a: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0085" y="1429971"/>
            <a:ext cx="10515600" cy="4684502"/>
          </a:xfrm>
          <a:noFill/>
        </p:spPr>
        <p:txBody>
          <a:bodyPr>
            <a:noAutofit/>
          </a:bodyPr>
          <a:lstStyle/>
          <a:p>
            <a:r>
              <a:rPr lang="tr-TR" sz="2400" dirty="0" smtClean="0"/>
              <a:t>Eğitim öğretim süresi 4 yıldır.</a:t>
            </a:r>
            <a:endParaRPr lang="tr-TR" sz="2400" dirty="0"/>
          </a:p>
          <a:p>
            <a:r>
              <a:rPr lang="tr-TR" sz="2400" dirty="0" smtClean="0"/>
              <a:t>Yatılı/gündüzlü olarak eğitim-öğretim verir.</a:t>
            </a:r>
            <a:endParaRPr lang="tr-TR" sz="2400" dirty="0"/>
          </a:p>
          <a:p>
            <a:r>
              <a:rPr lang="tr-TR" sz="2400" dirty="0" err="1" smtClean="0"/>
              <a:t>Fen,matematik,edebiyat,sosyal</a:t>
            </a:r>
            <a:r>
              <a:rPr lang="tr-TR" sz="2400" dirty="0"/>
              <a:t> </a:t>
            </a:r>
            <a:r>
              <a:rPr lang="tr-TR" sz="2400" dirty="0" smtClean="0"/>
              <a:t>ve yabancı dil derslerinden 11.ve 12.sınıflarda ders seçimi yapılır.</a:t>
            </a:r>
          </a:p>
          <a:p>
            <a:r>
              <a:rPr lang="tr-TR" sz="2400" dirty="0" smtClean="0"/>
              <a:t>Alan ayrımı yoktur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err="1" smtClean="0">
                <a:solidFill>
                  <a:srgbClr val="FF0000"/>
                </a:solidFill>
              </a:rPr>
              <a:t>Örnek</a:t>
            </a:r>
            <a:r>
              <a:rPr lang="tr-TR" sz="2400" dirty="0" err="1" smtClean="0"/>
              <a:t>:Borsa</a:t>
            </a:r>
            <a:r>
              <a:rPr lang="tr-TR" sz="2400" dirty="0" smtClean="0"/>
              <a:t> A.L(</a:t>
            </a:r>
            <a:r>
              <a:rPr lang="tr-TR" sz="2400" dirty="0" smtClean="0">
                <a:solidFill>
                  <a:srgbClr val="FF0000"/>
                </a:solidFill>
              </a:rPr>
              <a:t>Seyhan</a:t>
            </a:r>
            <a:r>
              <a:rPr lang="tr-TR" sz="2400" dirty="0" smtClean="0"/>
              <a:t>),Danişment Gazi A.L(</a:t>
            </a:r>
            <a:r>
              <a:rPr lang="tr-TR" sz="2400" dirty="0" smtClean="0">
                <a:solidFill>
                  <a:srgbClr val="FF0000"/>
                </a:solidFill>
              </a:rPr>
              <a:t>Seyhan</a:t>
            </a:r>
            <a:r>
              <a:rPr lang="tr-TR" sz="2400" dirty="0" smtClean="0"/>
              <a:t>),Adana Ticaret Odası Lisesi(ATO-</a:t>
            </a:r>
            <a:r>
              <a:rPr lang="tr-TR" sz="2400" dirty="0" smtClean="0">
                <a:solidFill>
                  <a:srgbClr val="FF0000"/>
                </a:solidFill>
              </a:rPr>
              <a:t>Sarıçam</a:t>
            </a:r>
            <a:r>
              <a:rPr lang="tr-TR" sz="2400" dirty="0" smtClean="0"/>
              <a:t>),ÇEAŞ A.L(</a:t>
            </a:r>
            <a:r>
              <a:rPr lang="tr-TR" sz="2400" dirty="0" smtClean="0">
                <a:solidFill>
                  <a:srgbClr val="FF0000"/>
                </a:solidFill>
              </a:rPr>
              <a:t>Çukurova</a:t>
            </a:r>
            <a:r>
              <a:rPr lang="tr-TR" sz="2400" dirty="0" smtClean="0"/>
              <a:t>),Adana A.L(ALA-</a:t>
            </a:r>
            <a:r>
              <a:rPr lang="tr-TR" sz="2400" dirty="0" smtClean="0">
                <a:solidFill>
                  <a:srgbClr val="FF0000"/>
                </a:solidFill>
              </a:rPr>
              <a:t>Çukurova</a:t>
            </a:r>
            <a:r>
              <a:rPr lang="tr-TR" sz="2400" dirty="0" smtClean="0"/>
              <a:t>)İsmail Sefa Özler A.L(</a:t>
            </a:r>
            <a:r>
              <a:rPr lang="tr-TR" sz="2400" dirty="0" smtClean="0">
                <a:solidFill>
                  <a:srgbClr val="FF0000"/>
                </a:solidFill>
              </a:rPr>
              <a:t>Çukurova</a:t>
            </a:r>
            <a:r>
              <a:rPr lang="tr-TR" sz="2400" dirty="0" smtClean="0"/>
              <a:t>),</a:t>
            </a:r>
            <a:r>
              <a:rPr lang="tr-TR" sz="2400" dirty="0" err="1" smtClean="0"/>
              <a:t>Sungurbey</a:t>
            </a:r>
            <a:r>
              <a:rPr lang="tr-TR" sz="2400" dirty="0" smtClean="0"/>
              <a:t> A.L(</a:t>
            </a:r>
            <a:r>
              <a:rPr lang="tr-TR" sz="2400" dirty="0" smtClean="0">
                <a:solidFill>
                  <a:srgbClr val="FF0000"/>
                </a:solidFill>
              </a:rPr>
              <a:t>Çukurova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Yüreğir</a:t>
            </a:r>
            <a:r>
              <a:rPr lang="tr-TR" sz="2400" dirty="0" smtClean="0"/>
              <a:t>: Halıcılar A.L,75.Yıl Anadolu  Lisesi,  </a:t>
            </a:r>
            <a:r>
              <a:rPr lang="tr-TR" sz="2400" dirty="0" err="1" smtClean="0"/>
              <a:t>Rotary</a:t>
            </a:r>
            <a:r>
              <a:rPr lang="tr-TR" sz="2400" dirty="0" smtClean="0"/>
              <a:t> A.L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3272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63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ANADOLU İMAM HATİP LİSELERİ</a:t>
            </a:r>
            <a:endParaRPr lang="tr-TR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6000" y="1487054"/>
            <a:ext cx="10760363" cy="5370946"/>
          </a:xfrm>
          <a:noFill/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Öğrenim süresi 4 yıl</a:t>
            </a:r>
            <a:endParaRPr lang="tr-TR" sz="2400" dirty="0"/>
          </a:p>
          <a:p>
            <a:pPr algn="ctr"/>
            <a:r>
              <a:rPr lang="tr-TR" sz="2400" dirty="0" smtClean="0"/>
              <a:t>Yatılı/gündüzlü olarak eğitim-öğretim verir.</a:t>
            </a:r>
            <a:endParaRPr lang="tr-TR" sz="2400" dirty="0"/>
          </a:p>
          <a:p>
            <a:pPr algn="ctr"/>
            <a:r>
              <a:rPr lang="tr-TR" sz="2400" dirty="0" err="1" smtClean="0"/>
              <a:t>İmamlık,hatiplik</a:t>
            </a:r>
            <a:r>
              <a:rPr lang="tr-TR" sz="2400" dirty="0"/>
              <a:t> </a:t>
            </a:r>
            <a:r>
              <a:rPr lang="tr-TR" sz="2400" dirty="0" smtClean="0"/>
              <a:t>ve kuran kursu öğreticiliği gibi dini hizmetlerin yerine getirilmesine kaynaklık edecek meslek derslerine ağırlık verilir.</a:t>
            </a:r>
          </a:p>
          <a:p>
            <a:pPr algn="ctr"/>
            <a:r>
              <a:rPr lang="tr-TR" sz="2400" dirty="0"/>
              <a:t>Proje Anadolu İmam Hatip Liseleri merkezi sınav ile öğrenci almaktadır. Diğerleri </a:t>
            </a:r>
          </a:p>
          <a:p>
            <a:pPr marL="0" indent="0" algn="ctr">
              <a:buNone/>
            </a:pPr>
            <a:r>
              <a:rPr lang="tr-TR" sz="2400" dirty="0"/>
              <a:t>ise ortaöğretim başarı puanı ve ikametgah adresine göre öğrenci almaktadır</a:t>
            </a:r>
            <a:r>
              <a:rPr lang="tr-TR" sz="2400" dirty="0" smtClean="0"/>
              <a:t>.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2400" dirty="0" err="1" smtClean="0">
                <a:solidFill>
                  <a:srgbClr val="FF0000"/>
                </a:solidFill>
              </a:rPr>
              <a:t>Örnek</a:t>
            </a:r>
            <a:r>
              <a:rPr lang="tr-TR" sz="2400" dirty="0" err="1" smtClean="0"/>
              <a:t>:Hümeyra</a:t>
            </a:r>
            <a:r>
              <a:rPr lang="tr-TR" sz="2400" dirty="0" smtClean="0"/>
              <a:t> </a:t>
            </a:r>
            <a:r>
              <a:rPr lang="tr-TR" sz="2400" dirty="0" smtClean="0"/>
              <a:t>Öktem Kız A.İ.H.L</a:t>
            </a:r>
          </a:p>
          <a:p>
            <a:pPr marL="0" indent="0" algn="ctr">
              <a:buNone/>
            </a:pPr>
            <a:r>
              <a:rPr lang="tr-TR" sz="2400" dirty="0" smtClean="0"/>
              <a:t>            Medine Müdafi Fahrettin Paşa A.İ.H.L</a:t>
            </a:r>
          </a:p>
          <a:p>
            <a:pPr marL="0" indent="0" algn="ctr">
              <a:buNone/>
            </a:pPr>
            <a:r>
              <a:rPr lang="tr-TR" sz="2400" dirty="0" smtClean="0"/>
              <a:t>            Fatma-Zehra Kız A.İ.H.L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31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479</TotalTime>
  <Words>448</Words>
  <Application>Microsoft Office PowerPoint</Application>
  <PresentationFormat>Geniş ekran</PresentationFormat>
  <Paragraphs>86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Monotype Corsiva</vt:lpstr>
      <vt:lpstr>Times New Roman</vt:lpstr>
      <vt:lpstr>Wingdings</vt:lpstr>
      <vt:lpstr>Wingdings 3</vt:lpstr>
      <vt:lpstr>Duman</vt:lpstr>
      <vt:lpstr>ORTAÖĞRETİM KURUM TÜRLERİ</vt:lpstr>
      <vt:lpstr>LİSELERE YERLEŞTİRME NASIL YAPILACAK?</vt:lpstr>
      <vt:lpstr>MERKEZİ SINAV PUANI İLE ÖĞRENCİ ALAN OKULLAR</vt:lpstr>
      <vt:lpstr>YEREL YERLEŞTİRME İLE (ADRESE DAYALI) ÖĞRENCİ ALAN OKULLAR</vt:lpstr>
      <vt:lpstr> ÖZEL YETENEK SINAVI İLE ÖĞRENCİ ALAN OKULLAR</vt:lpstr>
      <vt:lpstr>FEN LİSELERİ</vt:lpstr>
      <vt:lpstr>SOSYAL BİLİMLER LİSELERİ</vt:lpstr>
      <vt:lpstr>ANADOLU LİSELERİ</vt:lpstr>
      <vt:lpstr>ANADOLU İMAM HATİP LİSELERİ</vt:lpstr>
      <vt:lpstr>MESLEKİ VE TEKNİK ANADOLU LİSELERİ</vt:lpstr>
      <vt:lpstr>ANADOLU GÜZEL SANATLAR LİSESİ</vt:lpstr>
      <vt:lpstr>SPOR LİSELERİ</vt:lpstr>
      <vt:lpstr>                         Adrese dayalı öğrenci alan okullar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TÜRLERİ</dc:title>
  <dc:creator>User</dc:creator>
  <cp:lastModifiedBy>lenovo</cp:lastModifiedBy>
  <cp:revision>121</cp:revision>
  <cp:lastPrinted>2021-02-22T09:52:20Z</cp:lastPrinted>
  <dcterms:created xsi:type="dcterms:W3CDTF">2021-02-16T09:56:26Z</dcterms:created>
  <dcterms:modified xsi:type="dcterms:W3CDTF">2021-10-19T19:14:12Z</dcterms:modified>
</cp:coreProperties>
</file>