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64" r:id="rId3"/>
    <p:sldId id="378" r:id="rId4"/>
    <p:sldId id="381" r:id="rId5"/>
    <p:sldId id="379" r:id="rId6"/>
    <p:sldId id="390" r:id="rId7"/>
    <p:sldId id="394" r:id="rId8"/>
    <p:sldId id="382" r:id="rId9"/>
    <p:sldId id="395" r:id="rId10"/>
    <p:sldId id="383" r:id="rId11"/>
    <p:sldId id="385" r:id="rId12"/>
    <p:sldId id="386" r:id="rId13"/>
    <p:sldId id="391" r:id="rId14"/>
    <p:sldId id="387" r:id="rId15"/>
    <p:sldId id="388" r:id="rId16"/>
    <p:sldId id="396" r:id="rId17"/>
    <p:sldId id="397" r:id="rId18"/>
    <p:sldId id="398" r:id="rId19"/>
    <p:sldId id="389" r:id="rId20"/>
    <p:sldId id="392" r:id="rId21"/>
    <p:sldId id="399" r:id="rId22"/>
    <p:sldId id="400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CAC2"/>
    <a:srgbClr val="FEC200"/>
    <a:srgbClr val="E6AF00"/>
    <a:srgbClr val="FB85D4"/>
    <a:srgbClr val="FCA6DF"/>
    <a:srgbClr val="424242"/>
    <a:srgbClr val="D9D9D9"/>
    <a:srgbClr val="8FAADC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9" autoAdjust="0"/>
    <p:restoredTop sz="95405" autoAdjust="0"/>
  </p:normalViewPr>
  <p:slideViewPr>
    <p:cSldViewPr showGuides="1">
      <p:cViewPr varScale="1">
        <p:scale>
          <a:sx n="83" d="100"/>
          <a:sy n="83" d="100"/>
        </p:scale>
        <p:origin x="504" y="82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07/04/2022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88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4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9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57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37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06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27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63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2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02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90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79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02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mtClean="0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-262919" y="4524811"/>
            <a:ext cx="12192000" cy="273630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766720" y="0"/>
            <a:ext cx="561662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9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  <a:cs typeface="Aharoni" pitchFamily="2" charset="-79"/>
              </a:rPr>
              <a:t>LGS</a:t>
            </a:r>
            <a:endParaRPr lang="tr-TR" sz="199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  <a:cs typeface="Aharoni" pitchFamily="2" charset="-79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20" y="-243408"/>
            <a:ext cx="71437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840168" y="1670705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1230270" y="180199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2281080" y="1801996"/>
            <a:ext cx="7185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2293803" y="301720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2281080" y="402323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5" name="Dikdörtgen 44"/>
          <p:cNvSpPr/>
          <p:nvPr/>
        </p:nvSpPr>
        <p:spPr>
          <a:xfrm>
            <a:off x="2310390" y="5273232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839416" y="2132856"/>
            <a:ext cx="4896544" cy="396044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545160"/>
            <a:ext cx="6480720" cy="196977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</a:t>
            </a:r>
          </a:p>
          <a:p>
            <a:pPr algn="ctr"/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 girecek, zorunlu olmayacak.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767408" y="1740937"/>
            <a:ext cx="10897888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ınavla öğrenci alan okullardan en fazla 10 okul tercih edilecek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743542" y="3429000"/>
            <a:ext cx="11017224" cy="25853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 smtClean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118239" y="1628800"/>
            <a:ext cx="5306353" cy="357020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Okulların türü, okulların kontenjanı, okulların bulundukları yere göre ortaöğretim kayıt alanları oluşturulacak.</a:t>
            </a:r>
          </a:p>
          <a:p>
            <a:pPr algn="ctr"/>
            <a:r>
              <a:rPr lang="tr-TR" sz="2800" b="1" i="1" dirty="0" smtClean="0">
                <a:solidFill>
                  <a:srgbClr val="00B050"/>
                </a:solidFill>
                <a:latin typeface="+mj-lt"/>
                <a:ea typeface="Roboto Condensed" panose="02000000000000000000" pitchFamily="2" charset="0"/>
              </a:rPr>
              <a:t>Kayıt alanı</a:t>
            </a:r>
            <a:br>
              <a:rPr lang="tr-TR" sz="2800" b="1" i="1" dirty="0" smtClean="0">
                <a:solidFill>
                  <a:srgbClr val="00B050"/>
                </a:solidFill>
                <a:latin typeface="+mj-lt"/>
                <a:ea typeface="Roboto Condensed" panose="02000000000000000000" pitchFamily="2" charset="0"/>
              </a:rPr>
            </a:b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Komşu kayıt alanı</a:t>
            </a:r>
          </a:p>
          <a:p>
            <a:pPr algn="ctr"/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Diğer</a:t>
            </a:r>
            <a:endParaRPr lang="en-US" sz="2800" b="1" i="1" dirty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5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479376" y="1439817"/>
            <a:ext cx="4104456" cy="378938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193596"/>
            <a:ext cx="6984776" cy="5109091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endParaRPr lang="tr-TR" b="1" i="1" dirty="0" smtClean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b="1" i="1" dirty="0" smtClean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 </a:t>
            </a:r>
            <a:r>
              <a:rPr lang="tr-TR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5</a:t>
            </a: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  <a:r>
              <a:rPr lang="tr-TR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10</a:t>
            </a: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  <a:r>
              <a:rPr lang="tr-TR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5</a:t>
            </a:r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 tercih yapabilir</a:t>
            </a:r>
          </a:p>
          <a:p>
            <a:endParaRPr lang="tr-TR" sz="20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</a:t>
            </a:r>
            <a:r>
              <a:rPr lang="tr-TR" sz="20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3</a:t>
            </a:r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 tercih ekranı çıkacak. Yerel yerleştirme tercihi yapmak </a:t>
            </a:r>
            <a:r>
              <a:rPr lang="tr-TR" sz="20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zorunlu</a:t>
            </a:r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 olup,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041706" y="1700808"/>
            <a:ext cx="5762672" cy="5355312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1-Öğrencinin </a:t>
            </a:r>
            <a:r>
              <a:rPr lang="tr-TR" sz="2800" b="1" dirty="0">
                <a:solidFill>
                  <a:schemeClr val="accent3"/>
                </a:solidFill>
              </a:rPr>
              <a:t>İ</a:t>
            </a:r>
            <a:r>
              <a:rPr lang="tr-TR" sz="2800" b="1" dirty="0" smtClean="0">
                <a:solidFill>
                  <a:schemeClr val="accent3"/>
                </a:solidFill>
              </a:rPr>
              <a:t>kamet Adresi</a:t>
            </a:r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B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aşarı Puanı,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  <a:b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</a:br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İlk 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üç tercihi kayıt alanından seçmek zorunlu</a:t>
            </a:r>
          </a:p>
          <a:p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Aynı okul türünden 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en fazla 3 tane </a:t>
            </a:r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tercih yapabilir.</a:t>
            </a:r>
            <a:endParaRPr lang="tr-TR" sz="28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03412" y="1875605"/>
            <a:ext cx="4212468" cy="3354765"/>
          </a:xfrm>
          <a:prstGeom prst="rect">
            <a:avLst/>
          </a:prstGeom>
          <a:solidFill>
            <a:srgbClr val="18CAC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</a:t>
            </a:r>
            <a:r>
              <a:rPr lang="tr-T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YERLEŞTİRMEDE </a:t>
            </a:r>
          </a:p>
          <a:p>
            <a:pPr algn="ctr"/>
            <a:r>
              <a:rPr lang="tr-TR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  <a:endParaRPr lang="tr-TR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09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ÖNCELİK?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983432" y="1710100"/>
            <a:ext cx="9505056" cy="2339102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endParaRPr lang="tr-TR" sz="2400" dirty="0"/>
          </a:p>
          <a:p>
            <a:pPr algn="ctr"/>
            <a:r>
              <a:rPr lang="tr-TR" sz="2400" dirty="0" smtClean="0"/>
              <a:t>Öğrenciler</a:t>
            </a:r>
            <a:r>
              <a:rPr lang="tr-TR" sz="2400" dirty="0"/>
              <a:t>, ikamet adresine göre bulunduğu </a:t>
            </a:r>
            <a:r>
              <a:rPr lang="tr-TR" sz="2400" dirty="0">
                <a:solidFill>
                  <a:schemeClr val="accent3"/>
                </a:solidFill>
              </a:rPr>
              <a:t>Kayıt Alanından </a:t>
            </a:r>
            <a:r>
              <a:rPr lang="tr-TR" sz="2400" dirty="0"/>
              <a:t>okul tercih </a:t>
            </a:r>
            <a:r>
              <a:rPr lang="tr-TR" sz="2400" dirty="0" smtClean="0"/>
              <a:t>etmeleri durumunda</a:t>
            </a:r>
            <a:r>
              <a:rPr lang="tr-TR" sz="2400" dirty="0"/>
              <a:t>, aynı okulu tercih eden Komşu Kayıt Alanındaki öğrencilerden; Komşu </a:t>
            </a:r>
            <a:r>
              <a:rPr lang="tr-TR" sz="2400" dirty="0" smtClean="0"/>
              <a:t>Kayıt Alanındaki </a:t>
            </a:r>
            <a:r>
              <a:rPr lang="tr-TR" sz="2400" dirty="0"/>
              <a:t>öğrenciler de </a:t>
            </a:r>
            <a:r>
              <a:rPr lang="tr-TR" sz="2400" dirty="0">
                <a:solidFill>
                  <a:schemeClr val="accent3"/>
                </a:solidFill>
              </a:rPr>
              <a:t>Diğer Kayıt Alanlarındaki öğrencilerden </a:t>
            </a:r>
            <a:r>
              <a:rPr lang="tr-TR" sz="2400" dirty="0" smtClean="0">
                <a:solidFill>
                  <a:schemeClr val="accent3"/>
                </a:solidFill>
              </a:rPr>
              <a:t>öncelikli yerleştirilecektir.</a:t>
            </a:r>
          </a:p>
          <a:p>
            <a:pPr algn="just"/>
            <a:endParaRPr lang="tr-TR" sz="2400" b="1" i="1" dirty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66221" y="1484784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1</a:t>
            </a:r>
            <a:endParaRPr lang="tr-TR" sz="7200" b="1" dirty="0">
              <a:solidFill>
                <a:schemeClr val="accent3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3332" y="3861048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2</a:t>
            </a:r>
            <a:endParaRPr lang="tr-TR" sz="7200" b="1" dirty="0">
              <a:solidFill>
                <a:schemeClr val="accent3"/>
              </a:solidFill>
            </a:endParaRP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875420" y="4336611"/>
            <a:ext cx="10333148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2400" dirty="0"/>
              <a:t>Yerleştirmede, </a:t>
            </a:r>
            <a:r>
              <a:rPr lang="tr-TR" sz="2400" dirty="0">
                <a:solidFill>
                  <a:schemeClr val="accent3"/>
                </a:solidFill>
              </a:rPr>
              <a:t>Okul Başarı Puanı yüksek </a:t>
            </a:r>
            <a:r>
              <a:rPr lang="tr-TR" sz="2400" dirty="0"/>
              <a:t>olan öğrenciler öncelikli </a:t>
            </a:r>
            <a:endParaRPr lang="tr-TR" sz="2400" dirty="0" smtClean="0"/>
          </a:p>
          <a:p>
            <a:pPr algn="ctr"/>
            <a:r>
              <a:rPr lang="tr-TR" sz="2400" dirty="0" smtClean="0"/>
              <a:t>olarak </a:t>
            </a:r>
            <a:r>
              <a:rPr lang="tr-TR" sz="2400" dirty="0"/>
              <a:t>yerleştirilecektir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64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28800"/>
            <a:ext cx="5762672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B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aşarı Puanı,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Sonu Başarı Puanı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Üstünlüğü </a:t>
            </a:r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8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4-Tercih önceliği,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5-Öğrencinin Yaşı (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küçük olana)</a:t>
            </a:r>
          </a:p>
          <a:p>
            <a:endParaRPr lang="tr-TR" sz="28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Öncelikle sınav puanına </a:t>
            </a:r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bakılacak eşitlik olması durumunda sırasıyla diğer kriterlere bakılacak.</a:t>
            </a:r>
            <a:endParaRPr lang="tr-TR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63352" y="1416836"/>
            <a:ext cx="4392488" cy="33790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63352" y="1552104"/>
            <a:ext cx="43924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</a:t>
            </a:r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YERLEŞTİRMEDE </a:t>
            </a:r>
          </a:p>
          <a:p>
            <a:pPr algn="ctr"/>
            <a:r>
              <a:rPr lang="tr-TR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  <a:endParaRPr lang="tr-TR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04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988840"/>
            <a:ext cx="4320480" cy="439248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BELİRLİ OKULLARDA YIĞILMA OLURSA!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4727848" y="2348880"/>
            <a:ext cx="6264696" cy="270843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1-Öğrencinin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İkamet Adresi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Puanı Üstünlüğü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28796" y="3012052"/>
            <a:ext cx="28399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4000" b="1" dirty="0" smtClean="0">
              <a:latin typeface="Monotype Corsiva" pitchFamily="66" charset="0"/>
            </a:endParaRPr>
          </a:p>
          <a:p>
            <a:pPr algn="ctr"/>
            <a:r>
              <a:rPr lang="tr-TR" sz="4000" b="1" dirty="0" smtClean="0">
                <a:latin typeface="Monotype Corsiva" pitchFamily="66" charset="0"/>
              </a:rPr>
              <a:t>Adrese Dayalı</a:t>
            </a:r>
            <a:br>
              <a:rPr lang="tr-TR" sz="4000" b="1" dirty="0" smtClean="0">
                <a:latin typeface="Monotype Corsiva" pitchFamily="66" charset="0"/>
              </a:rPr>
            </a:br>
            <a:r>
              <a:rPr lang="tr-TR" sz="4000" b="1" dirty="0" smtClean="0">
                <a:latin typeface="Monotype Corsiva" pitchFamily="66" charset="0"/>
              </a:rPr>
              <a:t>Yerel</a:t>
            </a:r>
          </a:p>
          <a:p>
            <a:pPr algn="ctr"/>
            <a:r>
              <a:rPr lang="tr-TR" sz="4000" b="1" dirty="0" smtClean="0">
                <a:latin typeface="Monotype Corsiva" pitchFamily="66" charset="0"/>
              </a:rPr>
              <a:t>Yerleştirme  Sistemi</a:t>
            </a:r>
            <a:endParaRPr lang="en-US" sz="4000" b="1" dirty="0">
              <a:latin typeface="Monotype Corsiva" panose="03010101010201010101" pitchFamily="66" charset="0"/>
            </a:endParaRPr>
          </a:p>
        </p:txBody>
      </p:sp>
      <p:grpSp>
        <p:nvGrpSpPr>
          <p:cNvPr id="15" name="Grup 14"/>
          <p:cNvGrpSpPr/>
          <p:nvPr/>
        </p:nvGrpSpPr>
        <p:grpSpPr>
          <a:xfrm>
            <a:off x="427899" y="3763864"/>
            <a:ext cx="3075813" cy="2550265"/>
            <a:chOff x="712190" y="4160095"/>
            <a:chExt cx="4973828" cy="2120472"/>
          </a:xfrm>
        </p:grpSpPr>
        <p:sp>
          <p:nvSpPr>
            <p:cNvPr id="12" name="Rectangle 11"/>
            <p:cNvSpPr/>
            <p:nvPr/>
          </p:nvSpPr>
          <p:spPr>
            <a:xfrm>
              <a:off x="712190" y="4160095"/>
              <a:ext cx="4973828" cy="212047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0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4000" b="1" dirty="0" smtClean="0">
                  <a:latin typeface="Monotype Corsiva" pitchFamily="66" charset="0"/>
                </a:rPr>
                <a:t>Merkezi Sınavla Yerleştirme</a:t>
              </a:r>
              <a:endParaRPr lang="en-US" sz="4000" b="1" i="1" dirty="0">
                <a:latin typeface="Monotype Corsiva" pitchFamily="66" charset="0"/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630078" y="2163426"/>
            <a:ext cx="2671454" cy="1600438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Nitelikli Liseler</a:t>
            </a:r>
          </a:p>
          <a:p>
            <a:endParaRPr lang="tr-TR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4158283" y="2514707"/>
            <a:ext cx="300039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Diğer Liseler</a:t>
            </a:r>
          </a:p>
          <a:p>
            <a:endParaRPr lang="tr-TR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7" name="Metin kutusu 13"/>
          <p:cNvSpPr txBox="1"/>
          <p:nvPr/>
        </p:nvSpPr>
        <p:spPr>
          <a:xfrm>
            <a:off x="7469513" y="1816102"/>
            <a:ext cx="4343361" cy="1600438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Güzel Sanatlar ve spor Liseleri</a:t>
            </a:r>
          </a:p>
          <a:p>
            <a:endParaRPr lang="tr-TR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grpSp>
        <p:nvGrpSpPr>
          <p:cNvPr id="18" name="Grup 15"/>
          <p:cNvGrpSpPr/>
          <p:nvPr/>
        </p:nvGrpSpPr>
        <p:grpSpPr>
          <a:xfrm>
            <a:off x="7824192" y="3475167"/>
            <a:ext cx="3500462" cy="2928958"/>
            <a:chOff x="5982444" y="4041150"/>
            <a:chExt cx="5390211" cy="2928958"/>
          </a:xfrm>
        </p:grpSpPr>
        <p:sp>
          <p:nvSpPr>
            <p:cNvPr id="19" name="Rectangle 8"/>
            <p:cNvSpPr/>
            <p:nvPr/>
          </p:nvSpPr>
          <p:spPr>
            <a:xfrm>
              <a:off x="5982444" y="4041150"/>
              <a:ext cx="5259765" cy="29289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4"/>
            <p:cNvSpPr/>
            <p:nvPr/>
          </p:nvSpPr>
          <p:spPr>
            <a:xfrm>
              <a:off x="6188080" y="4329848"/>
              <a:ext cx="518457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4000" b="1" dirty="0">
                <a:latin typeface="Monotype Corsiva" pitchFamily="66" charset="0"/>
              </a:endParaRPr>
            </a:p>
          </p:txBody>
        </p:sp>
      </p:grpSp>
      <p:sp>
        <p:nvSpPr>
          <p:cNvPr id="6" name="Dikdörtgen 5"/>
          <p:cNvSpPr/>
          <p:nvPr/>
        </p:nvSpPr>
        <p:spPr>
          <a:xfrm>
            <a:off x="6593194" y="411780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tr-TR" sz="4000" b="1" dirty="0">
                <a:solidFill>
                  <a:prstClr val="black"/>
                </a:solidFill>
                <a:latin typeface="Monotype Corsiva" pitchFamily="66" charset="0"/>
              </a:rPr>
              <a:t>Özel yetenek </a:t>
            </a:r>
            <a:endParaRPr lang="tr-TR" sz="4000" b="1" dirty="0" smtClean="0">
              <a:solidFill>
                <a:prstClr val="black"/>
              </a:solidFill>
              <a:latin typeface="Monotype Corsiva" pitchFamily="66" charset="0"/>
            </a:endParaRPr>
          </a:p>
          <a:p>
            <a:pPr lvl="0" algn="ctr"/>
            <a:r>
              <a:rPr lang="tr-TR" sz="4000" b="1" dirty="0" smtClean="0">
                <a:solidFill>
                  <a:prstClr val="black"/>
                </a:solidFill>
                <a:latin typeface="Monotype Corsiva" pitchFamily="66" charset="0"/>
              </a:rPr>
              <a:t>sınavıyla</a:t>
            </a:r>
            <a:endParaRPr lang="tr-TR" sz="4000" b="1" dirty="0">
              <a:solidFill>
                <a:prstClr val="black"/>
              </a:solidFill>
              <a:latin typeface="Monotype Corsiva" pitchFamily="66" charset="0"/>
            </a:endParaRPr>
          </a:p>
          <a:p>
            <a:pPr lvl="0" algn="ctr"/>
            <a:r>
              <a:rPr lang="tr-TR" sz="4000" b="1" dirty="0">
                <a:solidFill>
                  <a:prstClr val="black"/>
                </a:solidFill>
                <a:latin typeface="Monotype Corsiva" pitchFamily="66" charset="0"/>
              </a:rPr>
              <a:t>yerleştirme</a:t>
            </a:r>
            <a:endParaRPr lang="en-US" sz="4000" b="1" dirty="0">
              <a:solidFill>
                <a:prstClr val="black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0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700808"/>
            <a:ext cx="4608512" cy="468052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4895985" y="2132856"/>
            <a:ext cx="6048672" cy="3077766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</a:t>
            </a:r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zel okullar isterlerse kendi sınavlarını yapabilecek.</a:t>
            </a:r>
          </a:p>
          <a:p>
            <a:pPr algn="ctr"/>
            <a:endParaRPr lang="tr-TR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ctr"/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772816"/>
            <a:ext cx="4536504" cy="460851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2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tr-TR" sz="2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r-TR" sz="2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r>
              <a:rPr lang="en-US" sz="2600" dirty="0"/>
              <a:t/>
            </a:r>
            <a:br>
              <a:rPr lang="en-US" sz="2600" dirty="0"/>
            </a:br>
            <a:endParaRPr lang="vi-VN" sz="26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015880" y="1916832"/>
            <a:ext cx="6048672" cy="357020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işlemleri………………….. aylarında yapılacak.</a:t>
            </a:r>
          </a:p>
          <a:p>
            <a:pPr algn="just"/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ınavı 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70)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Öğretim 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Başarı 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Puanı 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30)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20080" y="628578"/>
            <a:ext cx="11471920" cy="4384597"/>
          </a:xfrm>
        </p:spPr>
        <p:txBody>
          <a:bodyPr/>
          <a:lstStyle/>
          <a:p>
            <a:r>
              <a:rPr lang="tr-TR" dirty="0" smtClean="0"/>
              <a:t>HAZIRLAYAN:</a:t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			</a:t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			Meral SERT</a:t>
            </a:r>
            <a:br>
              <a:rPr lang="tr-TR" dirty="0" smtClean="0"/>
            </a:br>
            <a:r>
              <a:rPr lang="tr-TR" dirty="0" smtClean="0"/>
              <a:t>Rehber Öğretmen ve Psikolojik Danışman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876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59951" y="2463013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 smtClean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 smtClean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3938897" y="2463013"/>
            <a:ext cx="3361085" cy="1891440"/>
            <a:chOff x="4438032" y="2492896"/>
            <a:chExt cx="3093207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93207" cy="1891440"/>
              <a:chOff x="4438032" y="2492896"/>
              <a:chExt cx="3093207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204756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</a:t>
                </a: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B</a:t>
                </a: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02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105685" y="1862618"/>
            <a:ext cx="1481920" cy="1494573"/>
            <a:chOff x="1105685" y="1862618"/>
            <a:chExt cx="1481920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105685" y="1862618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79234" y="2409849"/>
              <a:ext cx="13083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4-14 Nisan</a:t>
              </a:r>
              <a:endParaRPr lang="tr-TR" sz="2000" b="1" dirty="0" smtClean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790507" y="1859596"/>
            <a:ext cx="1482971" cy="1541003"/>
            <a:chOff x="3854845" y="1877374"/>
            <a:chExt cx="1482971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54845" y="1877374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5</a:t>
              </a:r>
              <a:endParaRPr lang="vi-VN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52860" y="2428868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tr-TR" sz="2400" b="1" dirty="0" smtClean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758336" y="1878795"/>
            <a:ext cx="1496062" cy="1967737"/>
            <a:chOff x="6758336" y="1878795"/>
            <a:chExt cx="1496062" cy="1967737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30</a:t>
              </a:r>
              <a:endParaRPr lang="vi-VN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19160" y="2276872"/>
              <a:ext cx="25359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 </a:t>
              </a:r>
            </a:p>
            <a:p>
              <a:pPr algn="ctr"/>
              <a:endParaRPr lang="tr-TR" sz="2400" b="1" dirty="0" smtClean="0">
                <a:solidFill>
                  <a:srgbClr val="424242"/>
                </a:solidFill>
                <a:cs typeface="Arial" panose="020B0604020202020204" pitchFamily="34" charset="0"/>
              </a:endParaRPr>
            </a:p>
            <a:p>
              <a:pPr algn="ctr"/>
              <a:endParaRPr lang="tr-TR" sz="2400" b="1" dirty="0" smtClean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778570" y="2460307"/>
              <a:ext cx="12529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  <a:endParaRPr lang="tr-TR" sz="2400" b="1" dirty="0" smtClean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Sınav Başvurular</a:t>
            </a: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ı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91744" y="45763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6" y="4576370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4033239" y="2449509"/>
            <a:ext cx="1176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5 Haziran</a:t>
            </a:r>
            <a:endParaRPr lang="tr-TR" sz="2000" b="1" dirty="0"/>
          </a:p>
        </p:txBody>
      </p:sp>
      <p:sp>
        <p:nvSpPr>
          <p:cNvPr id="39" name="Metin kutusu 38"/>
          <p:cNvSpPr txBox="1"/>
          <p:nvPr/>
        </p:nvSpPr>
        <p:spPr>
          <a:xfrm>
            <a:off x="6945957" y="2481708"/>
            <a:ext cx="1192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30 Haziran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1382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070469" y="1844824"/>
            <a:ext cx="3147406" cy="3786291"/>
            <a:chOff x="6888088" y="1700808"/>
            <a:chExt cx="3147406" cy="3786291"/>
          </a:xfrm>
        </p:grpSpPr>
        <p:sp>
          <p:nvSpPr>
            <p:cNvPr id="48" name="Rectangle 47"/>
            <p:cNvSpPr/>
            <p:nvPr/>
          </p:nvSpPr>
          <p:spPr>
            <a:xfrm>
              <a:off x="6924382" y="4779213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 smtClean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chemeClr val="bg1"/>
                </a:solidFill>
              </a:rPr>
              <a:t>155 </a:t>
            </a:r>
            <a:r>
              <a:rPr lang="tr-TR" sz="2000" b="1" dirty="0" smtClean="0">
                <a:solidFill>
                  <a:schemeClr val="bg1"/>
                </a:solidFill>
              </a:rPr>
              <a:t>dk</a:t>
            </a:r>
            <a:r>
              <a:rPr lang="tr-TR" sz="1100" dirty="0" smtClean="0">
                <a:solidFill>
                  <a:schemeClr val="bg1"/>
                </a:solidFill>
              </a:rPr>
              <a:t>.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9120916" y="4500174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</a:t>
            </a:r>
            <a:r>
              <a:rPr lang="tr-TR" sz="4800" b="1" dirty="0" smtClean="0">
                <a:solidFill>
                  <a:schemeClr val="bg1"/>
                </a:solidFill>
              </a:rPr>
              <a:t>0 </a:t>
            </a:r>
            <a:endParaRPr lang="tr-T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İ</a:t>
            </a:r>
            <a:r>
              <a:rPr lang="tr-TR" sz="2000" b="1" dirty="0" smtClean="0">
                <a:solidFill>
                  <a:schemeClr val="bg1"/>
                </a:solidFill>
              </a:rPr>
              <a:t>n</a:t>
            </a:r>
            <a:r>
              <a:rPr lang="tr-TR" b="1" dirty="0" smtClean="0">
                <a:solidFill>
                  <a:schemeClr val="bg1"/>
                </a:solidFill>
              </a:rPr>
              <a:t>kılap  T</a:t>
            </a:r>
            <a:r>
              <a:rPr lang="tr-TR" sz="1600" b="1" dirty="0" smtClean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911424" y="2240868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930788" y="3349619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930788" y="4581128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21 Oval"/>
          <p:cNvSpPr/>
          <p:nvPr/>
        </p:nvSpPr>
        <p:spPr>
          <a:xfrm>
            <a:off x="5303912" y="2255041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3" name="22 Oval"/>
          <p:cNvSpPr/>
          <p:nvPr/>
        </p:nvSpPr>
        <p:spPr>
          <a:xfrm>
            <a:off x="5348567" y="3340789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4" name="23 Oval"/>
          <p:cNvSpPr/>
          <p:nvPr/>
        </p:nvSpPr>
        <p:spPr>
          <a:xfrm>
            <a:off x="5312513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up 4"/>
          <p:cNvGrpSpPr/>
          <p:nvPr/>
        </p:nvGrpSpPr>
        <p:grpSpPr>
          <a:xfrm>
            <a:off x="4906512" y="1353767"/>
            <a:ext cx="3346542" cy="5099569"/>
            <a:chOff x="4906512" y="1353767"/>
            <a:chExt cx="3346542" cy="5099569"/>
          </a:xfrm>
        </p:grpSpPr>
        <p:sp>
          <p:nvSpPr>
            <p:cNvPr id="47" name="Isosceles Triangle 2"/>
            <p:cNvSpPr/>
            <p:nvPr/>
          </p:nvSpPr>
          <p:spPr>
            <a:xfrm>
              <a:off x="4906512" y="2436312"/>
              <a:ext cx="3346542" cy="401702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Freeform 5"/>
            <p:cNvSpPr>
              <a:spLocks noEditPoints="1"/>
            </p:cNvSpPr>
            <p:nvPr/>
          </p:nvSpPr>
          <p:spPr bwMode="auto">
            <a:xfrm flipH="1">
              <a:off x="6263913" y="1353767"/>
              <a:ext cx="722756" cy="1067121"/>
            </a:xfrm>
            <a:custGeom>
              <a:avLst/>
              <a:gdLst>
                <a:gd name="T0" fmla="*/ 299 w 299"/>
                <a:gd name="T1" fmla="*/ 151 h 450"/>
                <a:gd name="T2" fmla="*/ 150 w 299"/>
                <a:gd name="T3" fmla="*/ 1 h 450"/>
                <a:gd name="T4" fmla="*/ 0 w 299"/>
                <a:gd name="T5" fmla="*/ 150 h 450"/>
                <a:gd name="T6" fmla="*/ 20 w 299"/>
                <a:gd name="T7" fmla="*/ 225 h 450"/>
                <a:gd name="T8" fmla="*/ 20 w 299"/>
                <a:gd name="T9" fmla="*/ 225 h 450"/>
                <a:gd name="T10" fmla="*/ 149 w 299"/>
                <a:gd name="T11" fmla="*/ 450 h 450"/>
                <a:gd name="T12" fmla="*/ 279 w 299"/>
                <a:gd name="T13" fmla="*/ 226 h 450"/>
                <a:gd name="T14" fmla="*/ 278 w 299"/>
                <a:gd name="T15" fmla="*/ 226 h 450"/>
                <a:gd name="T16" fmla="*/ 299 w 299"/>
                <a:gd name="T17" fmla="*/ 151 h 450"/>
                <a:gd name="T18" fmla="*/ 149 w 299"/>
                <a:gd name="T19" fmla="*/ 275 h 450"/>
                <a:gd name="T20" fmla="*/ 25 w 299"/>
                <a:gd name="T21" fmla="*/ 150 h 450"/>
                <a:gd name="T22" fmla="*/ 150 w 299"/>
                <a:gd name="T23" fmla="*/ 26 h 450"/>
                <a:gd name="T24" fmla="*/ 274 w 299"/>
                <a:gd name="T25" fmla="*/ 151 h 450"/>
                <a:gd name="T26" fmla="*/ 149 w 299"/>
                <a:gd name="T27" fmla="*/ 27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450">
                  <a:moveTo>
                    <a:pt x="299" y="151"/>
                  </a:moveTo>
                  <a:cubicBezTo>
                    <a:pt x="299" y="68"/>
                    <a:pt x="232" y="1"/>
                    <a:pt x="150" y="1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177"/>
                    <a:pt x="7" y="203"/>
                    <a:pt x="20" y="22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8" y="226"/>
                    <a:pt x="278" y="226"/>
                    <a:pt x="278" y="226"/>
                  </a:cubicBezTo>
                  <a:cubicBezTo>
                    <a:pt x="291" y="203"/>
                    <a:pt x="299" y="178"/>
                    <a:pt x="299" y="151"/>
                  </a:cubicBezTo>
                  <a:close/>
                  <a:moveTo>
                    <a:pt x="149" y="275"/>
                  </a:moveTo>
                  <a:cubicBezTo>
                    <a:pt x="80" y="275"/>
                    <a:pt x="24" y="219"/>
                    <a:pt x="25" y="150"/>
                  </a:cubicBezTo>
                  <a:cubicBezTo>
                    <a:pt x="25" y="81"/>
                    <a:pt x="81" y="25"/>
                    <a:pt x="150" y="26"/>
                  </a:cubicBezTo>
                  <a:cubicBezTo>
                    <a:pt x="218" y="26"/>
                    <a:pt x="274" y="82"/>
                    <a:pt x="274" y="151"/>
                  </a:cubicBezTo>
                  <a:cubicBezTo>
                    <a:pt x="274" y="219"/>
                    <a:pt x="218" y="275"/>
                    <a:pt x="149" y="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TextBox 66"/>
            <p:cNvSpPr txBox="1"/>
            <p:nvPr/>
          </p:nvSpPr>
          <p:spPr>
            <a:xfrm>
              <a:off x="6407789" y="141277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200" b="1" dirty="0" smtClean="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  <a:endParaRPr lang="vi-VN" sz="3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Metin kutusu 48"/>
          <p:cNvSpPr txBox="1"/>
          <p:nvPr/>
        </p:nvSpPr>
        <p:spPr>
          <a:xfrm>
            <a:off x="5870887" y="4448982"/>
            <a:ext cx="185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8. </a:t>
            </a:r>
            <a:r>
              <a:rPr lang="tr-TR" sz="4000" b="1" dirty="0">
                <a:solidFill>
                  <a:schemeClr val="bg1"/>
                </a:solidFill>
              </a:rPr>
              <a:t>S</a:t>
            </a:r>
            <a:r>
              <a:rPr lang="tr-TR" sz="4000" b="1" dirty="0" smtClean="0">
                <a:solidFill>
                  <a:schemeClr val="bg1"/>
                </a:solidFill>
              </a:rPr>
              <a:t>ınıf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8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916832"/>
            <a:ext cx="2344723" cy="2727995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54100"/>
              </p:ext>
            </p:extLst>
          </p:nvPr>
        </p:nvGraphicFramePr>
        <p:xfrm>
          <a:off x="3218632" y="4050508"/>
          <a:ext cx="7920880" cy="1955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7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Sayısal</a:t>
                      </a:r>
                      <a:r>
                        <a:rPr lang="tr-TR" sz="2800" baseline="0" dirty="0" smtClean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Ders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</a:t>
                      </a:r>
                      <a:r>
                        <a:rPr lang="tr-TR" sz="2000" b="1" baseline="0" dirty="0" smtClean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 Süresi</a:t>
                      </a:r>
                      <a:endParaRPr lang="tr-T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11.30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152">
                <a:tc>
                  <a:txBody>
                    <a:bodyPr/>
                    <a:lstStyle/>
                    <a:p>
                      <a:r>
                        <a:rPr lang="tr-TR" b="1" dirty="0" smtClean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518653"/>
              </p:ext>
            </p:extLst>
          </p:nvPr>
        </p:nvGraphicFramePr>
        <p:xfrm>
          <a:off x="3218632" y="1296541"/>
          <a:ext cx="7848872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Sözel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Ders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Soru Sayısı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</a:t>
                      </a:r>
                      <a:r>
                        <a:rPr lang="tr-TR" sz="2000" b="1" baseline="0" dirty="0" smtClean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 Süresi</a:t>
                      </a:r>
                      <a:endParaRPr lang="tr-T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09.30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3697</TotalTime>
  <Words>566</Words>
  <Application>Microsoft Office PowerPoint</Application>
  <PresentationFormat>Geniş ekran</PresentationFormat>
  <Paragraphs>164</Paragraphs>
  <Slides>22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34" baseType="lpstr">
      <vt:lpstr>宋体</vt:lpstr>
      <vt:lpstr>Aharoni</vt:lpstr>
      <vt:lpstr>Arial</vt:lpstr>
      <vt:lpstr>Calibri</vt:lpstr>
      <vt:lpstr>Monotype Corsiva</vt:lpstr>
      <vt:lpstr>Oswald Regular</vt:lpstr>
      <vt:lpstr>Roboto</vt:lpstr>
      <vt:lpstr>Roboto Condensed</vt:lpstr>
      <vt:lpstr>Roboto Light</vt:lpstr>
      <vt:lpstr>Source Sans Pro Light</vt:lpstr>
      <vt:lpstr>Verdana</vt:lpstr>
      <vt:lpstr>Office Theme</vt:lpstr>
      <vt:lpstr>PowerPoint Sunusu</vt:lpstr>
      <vt:lpstr>                    LİSELERE YERLEŞTİRME NASIL YAPILACAK?</vt:lpstr>
      <vt:lpstr>SINAVLA ÖĞRENCİ ALAN LİSELER HANGİLERİ?</vt:lpstr>
      <vt:lpstr>SINAV ve YERLEŞTİME TAKVİMİ </vt:lpstr>
      <vt:lpstr>SORU SAYISI ve SINAV SÜRESİ</vt:lpstr>
      <vt:lpstr>HANGİ DERSTEN KAÇ SORU ÇIKACAK? </vt:lpstr>
      <vt:lpstr>TESTLERİN KATSAYILARI? </vt:lpstr>
      <vt:lpstr>Sınav Soruları Hangi Sınıflardan Olacak?</vt:lpstr>
      <vt:lpstr> SINAV SÜRESİ VE BAŞLAMA SAATİ? </vt:lpstr>
      <vt:lpstr>SORULAR NASIL OLACAK? </vt:lpstr>
      <vt:lpstr> SINAV KAÇ OTURUM OLACAK? </vt:lpstr>
      <vt:lpstr>SINAV ZORUNLU MU? </vt:lpstr>
      <vt:lpstr>SINAVLA ÖĞRENCİ ALAN LİSELERE TERCİH İŞLEMLERİ </vt:lpstr>
      <vt:lpstr>YEREL YERLEŞTİRME NASIL OLACAK? </vt:lpstr>
      <vt:lpstr>TERCİHLER NASIL YAPILACAK? </vt:lpstr>
      <vt:lpstr>YEREL YERLEŞTİRME NASIL OLACAK? </vt:lpstr>
      <vt:lpstr>YEREL YERLEŞTİRMEDE ÖNCELİK? </vt:lpstr>
      <vt:lpstr>MERKEZİ YERLEŞTİRME NASIL OLACAK? </vt:lpstr>
      <vt:lpstr>BELİRLİ OKULLARDA YIĞILMA OLURSA! </vt:lpstr>
      <vt:lpstr>ÖZEL LİSELERE YERLEŞTİRME NASIL OLACAK? </vt:lpstr>
      <vt:lpstr> GÜZEL SANATLAR VE SPOR LİSELERİNE YERLEŞTİRME NASIL OLACAK? </vt:lpstr>
      <vt:lpstr>HAZIRLAYAN:          Meral SERT Rehber Öğretmen ve Psikolojik Danışman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lenovo</cp:lastModifiedBy>
  <cp:revision>363</cp:revision>
  <dcterms:created xsi:type="dcterms:W3CDTF">2014-09-22T14:05:42Z</dcterms:created>
  <dcterms:modified xsi:type="dcterms:W3CDTF">2022-04-07T17:10:48Z</dcterms:modified>
</cp:coreProperties>
</file>